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media/media1.mov" ContentType="video/unknown"/>
  <Override PartName="/ppt/media/media2.mov" ContentType="video/unknown"/>
  <Override PartName="/ppt/media/media3.mov" ContentType="video/unknown"/>
  <Override PartName="/ppt/media/image1.jpeg" ContentType="image/jpeg"/>
  <Override PartName="/ppt/media/media4.mov" ContentType="video/unknown"/>
  <Override PartName="/ppt/media/media5.mov" ContentType="video/unknown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  <p:sldId id="299" r:id="rId51"/>
    <p:sldId id="300" r:id="rId52"/>
    <p:sldId id="301" r:id="rId53"/>
    <p:sldId id="302" r:id="rId54"/>
    <p:sldId id="303" r:id="rId55"/>
    <p:sldId id="304" r:id="rId56"/>
    <p:sldId id="305" r:id="rId57"/>
    <p:sldId id="306" r:id="rId58"/>
    <p:sldId id="307" r:id="rId59"/>
    <p:sldId id="308" r:id="rId60"/>
    <p:sldId id="309" r:id="rId61"/>
    <p:sldId id="310" r:id="rId62"/>
    <p:sldId id="311" r:id="rId63"/>
    <p:sldId id="312" r:id="rId64"/>
    <p:sldId id="313" r:id="rId65"/>
    <p:sldId id="314" r:id="rId66"/>
    <p:sldId id="315" r:id="rId67"/>
    <p:sldId id="316" r:id="rId68"/>
    <p:sldId id="317" r:id="rId69"/>
    <p:sldId id="318" r:id="rId70"/>
    <p:sldId id="319" r:id="rId71"/>
    <p:sldId id="320" r:id="rId72"/>
    <p:sldId id="321" r:id="rId73"/>
    <p:sldId id="322" r:id="rId74"/>
    <p:sldId id="323" r:id="rId75"/>
    <p:sldId id="324" r:id="rId76"/>
    <p:sldId id="325" r:id="rId77"/>
    <p:sldId id="326" r:id="rId78"/>
    <p:sldId id="327" r:id="rId79"/>
    <p:sldId id="328" r:id="rId80"/>
    <p:sldId id="329" r:id="rId81"/>
    <p:sldId id="330" r:id="rId82"/>
    <p:sldId id="331" r:id="rId83"/>
    <p:sldId id="332" r:id="rId84"/>
    <p:sldId id="333" r:id="rId85"/>
    <p:sldId id="334" r:id="rId86"/>
    <p:sldId id="335" r:id="rId87"/>
    <p:sldId id="336" r:id="rId88"/>
    <p:sldId id="337" r:id="rId89"/>
    <p:sldId id="338" r:id="rId90"/>
    <p:sldId id="339" r:id="rId91"/>
    <p:sldId id="340" r:id="rId92"/>
    <p:sldId id="341" r:id="rId93"/>
    <p:sldId id="342" r:id="rId94"/>
    <p:sldId id="343" r:id="rId95"/>
    <p:sldId id="344" r:id="rId96"/>
    <p:sldId id="345" r:id="rId97"/>
    <p:sldId id="346" r:id="rId98"/>
    <p:sldId id="347" r:id="rId99"/>
    <p:sldId id="348" r:id="rId100"/>
    <p:sldId id="349" r:id="rId101"/>
    <p:sldId id="350" r:id="rId102"/>
    <p:sldId id="351" r:id="rId103"/>
    <p:sldId id="352" r:id="rId104"/>
    <p:sldId id="353" r:id="rId105"/>
    <p:sldId id="354" r:id="rId106"/>
    <p:sldId id="355" r:id="rId107"/>
    <p:sldId id="356" r:id="rId108"/>
    <p:sldId id="357" r:id="rId109"/>
    <p:sldId id="358" r:id="rId110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ill Sans"/>
      </a:defRPr>
    </a:lvl1pPr>
    <a:lvl2pPr marL="0" marR="0" indent="3429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ill Sans"/>
      </a:defRPr>
    </a:lvl2pPr>
    <a:lvl3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ill Sans"/>
      </a:defRPr>
    </a:lvl3pPr>
    <a:lvl4pPr marL="0" marR="0" indent="10287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ill Sans"/>
      </a:defRPr>
    </a:lvl4pPr>
    <a:lvl5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ill Sans"/>
      </a:defRPr>
    </a:lvl5pPr>
    <a:lvl6pPr marL="0" marR="0" indent="17145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ill Sans"/>
      </a:defRPr>
    </a:lvl6pPr>
    <a:lvl7pPr marL="0" marR="0" indent="2057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ill Sans"/>
      </a:defRPr>
    </a:lvl7pPr>
    <a:lvl8pPr marL="0" marR="0" indent="24003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ill Sans"/>
      </a:defRPr>
    </a:lvl8pPr>
    <a:lvl9pPr marL="0" marR="0" indent="2743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ill San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 b="def" i="def"/>
      <a:tcStyle>
        <a:tcBdr/>
        <a:fill>
          <a:solidFill>
            <a:srgbClr val="C3C2C2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CE5E6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 b="def" i="def"/>
      <a:tcStyle>
        <a:tcBdr/>
        <a:fill>
          <a:solidFill>
            <a:srgbClr val="DEDEDF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de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8F44A2F1-9E1F-4B54-A3A2-5F16C0AD49E2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5C7C9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Relationship Id="rId43" Type="http://schemas.openxmlformats.org/officeDocument/2006/relationships/slide" Target="slides/slide36.xml"/><Relationship Id="rId44" Type="http://schemas.openxmlformats.org/officeDocument/2006/relationships/slide" Target="slides/slide37.xml"/><Relationship Id="rId45" Type="http://schemas.openxmlformats.org/officeDocument/2006/relationships/slide" Target="slides/slide38.xml"/><Relationship Id="rId46" Type="http://schemas.openxmlformats.org/officeDocument/2006/relationships/slide" Target="slides/slide39.xml"/><Relationship Id="rId47" Type="http://schemas.openxmlformats.org/officeDocument/2006/relationships/slide" Target="slides/slide40.xml"/><Relationship Id="rId48" Type="http://schemas.openxmlformats.org/officeDocument/2006/relationships/slide" Target="slides/slide41.xml"/><Relationship Id="rId49" Type="http://schemas.openxmlformats.org/officeDocument/2006/relationships/slide" Target="slides/slide42.xml"/><Relationship Id="rId50" Type="http://schemas.openxmlformats.org/officeDocument/2006/relationships/slide" Target="slides/slide43.xml"/><Relationship Id="rId51" Type="http://schemas.openxmlformats.org/officeDocument/2006/relationships/slide" Target="slides/slide44.xml"/><Relationship Id="rId52" Type="http://schemas.openxmlformats.org/officeDocument/2006/relationships/slide" Target="slides/slide45.xml"/><Relationship Id="rId53" Type="http://schemas.openxmlformats.org/officeDocument/2006/relationships/slide" Target="slides/slide46.xml"/><Relationship Id="rId54" Type="http://schemas.openxmlformats.org/officeDocument/2006/relationships/slide" Target="slides/slide47.xml"/><Relationship Id="rId55" Type="http://schemas.openxmlformats.org/officeDocument/2006/relationships/slide" Target="slides/slide48.xml"/><Relationship Id="rId56" Type="http://schemas.openxmlformats.org/officeDocument/2006/relationships/slide" Target="slides/slide49.xml"/><Relationship Id="rId57" Type="http://schemas.openxmlformats.org/officeDocument/2006/relationships/slide" Target="slides/slide50.xml"/><Relationship Id="rId58" Type="http://schemas.openxmlformats.org/officeDocument/2006/relationships/slide" Target="slides/slide51.xml"/><Relationship Id="rId59" Type="http://schemas.openxmlformats.org/officeDocument/2006/relationships/slide" Target="slides/slide52.xml"/><Relationship Id="rId60" Type="http://schemas.openxmlformats.org/officeDocument/2006/relationships/slide" Target="slides/slide53.xml"/><Relationship Id="rId61" Type="http://schemas.openxmlformats.org/officeDocument/2006/relationships/slide" Target="slides/slide54.xml"/><Relationship Id="rId62" Type="http://schemas.openxmlformats.org/officeDocument/2006/relationships/slide" Target="slides/slide55.xml"/><Relationship Id="rId63" Type="http://schemas.openxmlformats.org/officeDocument/2006/relationships/slide" Target="slides/slide56.xml"/><Relationship Id="rId64" Type="http://schemas.openxmlformats.org/officeDocument/2006/relationships/slide" Target="slides/slide57.xml"/><Relationship Id="rId65" Type="http://schemas.openxmlformats.org/officeDocument/2006/relationships/slide" Target="slides/slide58.xml"/><Relationship Id="rId66" Type="http://schemas.openxmlformats.org/officeDocument/2006/relationships/slide" Target="slides/slide59.xml"/><Relationship Id="rId67" Type="http://schemas.openxmlformats.org/officeDocument/2006/relationships/slide" Target="slides/slide60.xml"/><Relationship Id="rId68" Type="http://schemas.openxmlformats.org/officeDocument/2006/relationships/slide" Target="slides/slide61.xml"/><Relationship Id="rId69" Type="http://schemas.openxmlformats.org/officeDocument/2006/relationships/slide" Target="slides/slide62.xml"/><Relationship Id="rId70" Type="http://schemas.openxmlformats.org/officeDocument/2006/relationships/slide" Target="slides/slide63.xml"/><Relationship Id="rId71" Type="http://schemas.openxmlformats.org/officeDocument/2006/relationships/slide" Target="slides/slide64.xml"/><Relationship Id="rId72" Type="http://schemas.openxmlformats.org/officeDocument/2006/relationships/slide" Target="slides/slide65.xml"/><Relationship Id="rId73" Type="http://schemas.openxmlformats.org/officeDocument/2006/relationships/slide" Target="slides/slide66.xml"/><Relationship Id="rId74" Type="http://schemas.openxmlformats.org/officeDocument/2006/relationships/slide" Target="slides/slide67.xml"/><Relationship Id="rId75" Type="http://schemas.openxmlformats.org/officeDocument/2006/relationships/slide" Target="slides/slide68.xml"/><Relationship Id="rId76" Type="http://schemas.openxmlformats.org/officeDocument/2006/relationships/slide" Target="slides/slide69.xml"/><Relationship Id="rId77" Type="http://schemas.openxmlformats.org/officeDocument/2006/relationships/slide" Target="slides/slide70.xml"/><Relationship Id="rId78" Type="http://schemas.openxmlformats.org/officeDocument/2006/relationships/slide" Target="slides/slide71.xml"/><Relationship Id="rId79" Type="http://schemas.openxmlformats.org/officeDocument/2006/relationships/slide" Target="slides/slide72.xml"/><Relationship Id="rId80" Type="http://schemas.openxmlformats.org/officeDocument/2006/relationships/slide" Target="slides/slide73.xml"/><Relationship Id="rId81" Type="http://schemas.openxmlformats.org/officeDocument/2006/relationships/slide" Target="slides/slide74.xml"/><Relationship Id="rId82" Type="http://schemas.openxmlformats.org/officeDocument/2006/relationships/slide" Target="slides/slide75.xml"/><Relationship Id="rId83" Type="http://schemas.openxmlformats.org/officeDocument/2006/relationships/slide" Target="slides/slide76.xml"/><Relationship Id="rId84" Type="http://schemas.openxmlformats.org/officeDocument/2006/relationships/slide" Target="slides/slide77.xml"/><Relationship Id="rId85" Type="http://schemas.openxmlformats.org/officeDocument/2006/relationships/slide" Target="slides/slide78.xml"/><Relationship Id="rId86" Type="http://schemas.openxmlformats.org/officeDocument/2006/relationships/slide" Target="slides/slide79.xml"/><Relationship Id="rId87" Type="http://schemas.openxmlformats.org/officeDocument/2006/relationships/slide" Target="slides/slide80.xml"/><Relationship Id="rId88" Type="http://schemas.openxmlformats.org/officeDocument/2006/relationships/slide" Target="slides/slide81.xml"/><Relationship Id="rId89" Type="http://schemas.openxmlformats.org/officeDocument/2006/relationships/slide" Target="slides/slide82.xml"/><Relationship Id="rId90" Type="http://schemas.openxmlformats.org/officeDocument/2006/relationships/slide" Target="slides/slide83.xml"/><Relationship Id="rId91" Type="http://schemas.openxmlformats.org/officeDocument/2006/relationships/slide" Target="slides/slide84.xml"/><Relationship Id="rId92" Type="http://schemas.openxmlformats.org/officeDocument/2006/relationships/slide" Target="slides/slide85.xml"/><Relationship Id="rId93" Type="http://schemas.openxmlformats.org/officeDocument/2006/relationships/slide" Target="slides/slide86.xml"/><Relationship Id="rId94" Type="http://schemas.openxmlformats.org/officeDocument/2006/relationships/slide" Target="slides/slide87.xml"/><Relationship Id="rId95" Type="http://schemas.openxmlformats.org/officeDocument/2006/relationships/slide" Target="slides/slide88.xml"/><Relationship Id="rId96" Type="http://schemas.openxmlformats.org/officeDocument/2006/relationships/slide" Target="slides/slide89.xml"/><Relationship Id="rId97" Type="http://schemas.openxmlformats.org/officeDocument/2006/relationships/slide" Target="slides/slide90.xml"/><Relationship Id="rId98" Type="http://schemas.openxmlformats.org/officeDocument/2006/relationships/slide" Target="slides/slide91.xml"/><Relationship Id="rId99" Type="http://schemas.openxmlformats.org/officeDocument/2006/relationships/slide" Target="slides/slide92.xml"/><Relationship Id="rId100" Type="http://schemas.openxmlformats.org/officeDocument/2006/relationships/slide" Target="slides/slide93.xml"/><Relationship Id="rId101" Type="http://schemas.openxmlformats.org/officeDocument/2006/relationships/slide" Target="slides/slide94.xml"/><Relationship Id="rId102" Type="http://schemas.openxmlformats.org/officeDocument/2006/relationships/slide" Target="slides/slide95.xml"/><Relationship Id="rId103" Type="http://schemas.openxmlformats.org/officeDocument/2006/relationships/slide" Target="slides/slide96.xml"/><Relationship Id="rId104" Type="http://schemas.openxmlformats.org/officeDocument/2006/relationships/slide" Target="slides/slide97.xml"/><Relationship Id="rId105" Type="http://schemas.openxmlformats.org/officeDocument/2006/relationships/slide" Target="slides/slide98.xml"/><Relationship Id="rId106" Type="http://schemas.openxmlformats.org/officeDocument/2006/relationships/slide" Target="slides/slide99.xml"/><Relationship Id="rId107" Type="http://schemas.openxmlformats.org/officeDocument/2006/relationships/slide" Target="slides/slide100.xml"/><Relationship Id="rId108" Type="http://schemas.openxmlformats.org/officeDocument/2006/relationships/slide" Target="slides/slide101.xml"/><Relationship Id="rId109" Type="http://schemas.openxmlformats.org/officeDocument/2006/relationships/slide" Target="slides/slide102.xml"/><Relationship Id="rId110" Type="http://schemas.openxmlformats.org/officeDocument/2006/relationships/slide" Target="slides/slide103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5" name="Shape 135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584200" latinLnBrk="0">
      <a:defRPr sz="2200">
        <a:latin typeface="Lucida Grande"/>
        <a:ea typeface="Lucida Grande"/>
        <a:cs typeface="Lucida Grande"/>
        <a:sym typeface="Lucida Grande"/>
      </a:defRPr>
    </a:lvl1pPr>
    <a:lvl2pPr indent="228600" defTabSz="584200" latinLnBrk="0">
      <a:defRPr sz="2200">
        <a:latin typeface="Lucida Grande"/>
        <a:ea typeface="Lucida Grande"/>
        <a:cs typeface="Lucida Grande"/>
        <a:sym typeface="Lucida Grande"/>
      </a:defRPr>
    </a:lvl2pPr>
    <a:lvl3pPr indent="457200" defTabSz="584200" latinLnBrk="0">
      <a:defRPr sz="2200">
        <a:latin typeface="Lucida Grande"/>
        <a:ea typeface="Lucida Grande"/>
        <a:cs typeface="Lucida Grande"/>
        <a:sym typeface="Lucida Grande"/>
      </a:defRPr>
    </a:lvl3pPr>
    <a:lvl4pPr indent="685800" defTabSz="584200" latinLnBrk="0">
      <a:defRPr sz="2200">
        <a:latin typeface="Lucida Grande"/>
        <a:ea typeface="Lucida Grande"/>
        <a:cs typeface="Lucida Grande"/>
        <a:sym typeface="Lucida Grande"/>
      </a:defRPr>
    </a:lvl4pPr>
    <a:lvl5pPr indent="914400" defTabSz="584200" latinLnBrk="0">
      <a:defRPr sz="2200">
        <a:latin typeface="Lucida Grande"/>
        <a:ea typeface="Lucida Grande"/>
        <a:cs typeface="Lucida Grande"/>
        <a:sym typeface="Lucida Grande"/>
      </a:defRPr>
    </a:lvl5pPr>
    <a:lvl6pPr indent="1143000" defTabSz="584200" latinLnBrk="0">
      <a:defRPr sz="2200">
        <a:latin typeface="Lucida Grande"/>
        <a:ea typeface="Lucida Grande"/>
        <a:cs typeface="Lucida Grande"/>
        <a:sym typeface="Lucida Grande"/>
      </a:defRPr>
    </a:lvl6pPr>
    <a:lvl7pPr indent="1371600" defTabSz="584200" latinLnBrk="0">
      <a:defRPr sz="2200">
        <a:latin typeface="Lucida Grande"/>
        <a:ea typeface="Lucida Grande"/>
        <a:cs typeface="Lucida Grande"/>
        <a:sym typeface="Lucida Grande"/>
      </a:defRPr>
    </a:lvl7pPr>
    <a:lvl8pPr indent="1600200" defTabSz="584200" latinLnBrk="0">
      <a:defRPr sz="2200">
        <a:latin typeface="Lucida Grande"/>
        <a:ea typeface="Lucida Grande"/>
        <a:cs typeface="Lucida Grande"/>
        <a:sym typeface="Lucida Grande"/>
      </a:defRPr>
    </a:lvl8pPr>
    <a:lvl9pPr indent="1828800" defTabSz="584200" latinLnBrk="0">
      <a:defRPr sz="2200">
        <a:latin typeface="Lucida Grande"/>
        <a:ea typeface="Lucida Grande"/>
        <a:cs typeface="Lucida Grande"/>
        <a:sym typeface="Lucida Grand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Shape 12"/>
          <p:cNvSpPr/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600"/>
            </a:lvl1pPr>
            <a:lvl2pPr marL="0" indent="0" algn="ctr">
              <a:spcBef>
                <a:spcPts val="0"/>
              </a:spcBef>
              <a:buSzTx/>
              <a:buNone/>
              <a:defRPr sz="3600"/>
            </a:lvl2pPr>
            <a:lvl3pPr marL="0" indent="0" algn="ctr">
              <a:spcBef>
                <a:spcPts val="0"/>
              </a:spcBef>
              <a:buSzTx/>
              <a:buNone/>
              <a:defRPr sz="3600"/>
            </a:lvl3pPr>
            <a:lvl4pPr marL="0" indent="0" algn="ctr">
              <a:spcBef>
                <a:spcPts val="0"/>
              </a:spcBef>
              <a:buSzTx/>
              <a:buNone/>
              <a:defRPr sz="3600"/>
            </a:lvl4pPr>
            <a:lvl5pPr marL="0" indent="0" algn="ctr">
              <a:spcBef>
                <a:spcPts val="0"/>
              </a:spcBef>
              <a:buSzTx/>
              <a:buNone/>
              <a:defRPr sz="36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/>
          <p:nvPr>
            <p:ph type="pic" sz="quarter" idx="13"/>
          </p:nvPr>
        </p:nvSpPr>
        <p:spPr>
          <a:xfrm>
            <a:off x="7124700" y="1968500"/>
            <a:ext cx="4216400" cy="5626100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88" name="Shape 88"/>
          <p:cNvSpPr/>
          <p:nvPr>
            <p:ph type="title"/>
          </p:nvPr>
        </p:nvSpPr>
        <p:spPr>
          <a:xfrm>
            <a:off x="635000" y="1409700"/>
            <a:ext cx="5867400" cy="3302000"/>
          </a:xfrm>
          <a:prstGeom prst="rect">
            <a:avLst/>
          </a:prstGeom>
        </p:spPr>
        <p:txBody>
          <a:bodyPr anchor="b"/>
          <a:lstStyle>
            <a:lvl1pPr>
              <a:defRPr sz="7000"/>
            </a:lvl1pPr>
          </a:lstStyle>
          <a:p>
            <a:pPr/>
            <a:r>
              <a:t>Title Text</a:t>
            </a:r>
          </a:p>
        </p:txBody>
      </p:sp>
      <p:sp>
        <p:nvSpPr>
          <p:cNvPr id="89" name="Shape 89"/>
          <p:cNvSpPr/>
          <p:nvPr>
            <p:ph type="body" sz="quarter" idx="1"/>
          </p:nvPr>
        </p:nvSpPr>
        <p:spPr>
          <a:xfrm>
            <a:off x="635000" y="4787900"/>
            <a:ext cx="5867400" cy="33020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400"/>
            </a:lvl1pPr>
            <a:lvl2pPr marL="0" indent="0" algn="ctr">
              <a:spcBef>
                <a:spcPts val="0"/>
              </a:spcBef>
              <a:buSzTx/>
              <a:buNone/>
              <a:defRPr sz="3400"/>
            </a:lvl2pPr>
            <a:lvl3pPr marL="0" indent="0" algn="ctr">
              <a:spcBef>
                <a:spcPts val="0"/>
              </a:spcBef>
              <a:buSzTx/>
              <a:buNone/>
              <a:defRPr sz="3400"/>
            </a:lvl3pPr>
            <a:lvl4pPr marL="0" indent="0" algn="ctr">
              <a:spcBef>
                <a:spcPts val="0"/>
              </a:spcBef>
              <a:buSzTx/>
              <a:buNone/>
              <a:defRPr sz="3400"/>
            </a:lvl4pPr>
            <a:lvl5pPr marL="0" indent="0" algn="ctr">
              <a:spcBef>
                <a:spcPts val="0"/>
              </a:spcBef>
              <a:buSzTx/>
              <a:buNone/>
              <a:defRPr sz="3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0" name="Shape 9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 Refl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/>
          <p:nvPr>
            <p:ph type="pic" sz="quarter" idx="13"/>
          </p:nvPr>
        </p:nvSpPr>
        <p:spPr>
          <a:xfrm>
            <a:off x="7124700" y="1968500"/>
            <a:ext cx="4216400" cy="5626100"/>
          </a:xfrm>
          <a:prstGeom prst="rect">
            <a:avLst/>
          </a:prstGeom>
          <a:ln w="25400"/>
          <a:effectLst>
            <a:reflection blurRad="0" stA="50000" stPos="0" endA="0" endPos="40000" dist="0" dir="5400000" fadeDir="5400000" sx="100000" sy="-100000" kx="0" ky="0" algn="bl" rotWithShape="0"/>
          </a:effectLst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98" name="Shape 98"/>
          <p:cNvSpPr/>
          <p:nvPr>
            <p:ph type="title"/>
          </p:nvPr>
        </p:nvSpPr>
        <p:spPr>
          <a:xfrm>
            <a:off x="635000" y="1409700"/>
            <a:ext cx="5867400" cy="3302000"/>
          </a:xfrm>
          <a:prstGeom prst="rect">
            <a:avLst/>
          </a:prstGeom>
        </p:spPr>
        <p:txBody>
          <a:bodyPr anchor="b"/>
          <a:lstStyle>
            <a:lvl1pPr>
              <a:defRPr sz="7000"/>
            </a:lvl1pPr>
          </a:lstStyle>
          <a:p>
            <a:pPr/>
            <a:r>
              <a:t>Title Text</a:t>
            </a:r>
          </a:p>
        </p:txBody>
      </p:sp>
      <p:sp>
        <p:nvSpPr>
          <p:cNvPr id="99" name="Shape 99"/>
          <p:cNvSpPr/>
          <p:nvPr>
            <p:ph type="body" sz="quarter" idx="1"/>
          </p:nvPr>
        </p:nvSpPr>
        <p:spPr>
          <a:xfrm>
            <a:off x="635000" y="4787900"/>
            <a:ext cx="5867400" cy="33020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400"/>
            </a:lvl1pPr>
            <a:lvl2pPr marL="0" indent="0" algn="ctr">
              <a:spcBef>
                <a:spcPts val="0"/>
              </a:spcBef>
              <a:buSzTx/>
              <a:buNone/>
              <a:defRPr sz="3400"/>
            </a:lvl2pPr>
            <a:lvl3pPr marL="0" indent="0" algn="ctr">
              <a:spcBef>
                <a:spcPts val="0"/>
              </a:spcBef>
              <a:buSzTx/>
              <a:buNone/>
              <a:defRPr sz="3400"/>
            </a:lvl3pPr>
            <a:lvl4pPr marL="0" indent="0" algn="ctr">
              <a:spcBef>
                <a:spcPts val="0"/>
              </a:spcBef>
              <a:buSzTx/>
              <a:buNone/>
              <a:defRPr sz="3400"/>
            </a:lvl4pPr>
            <a:lvl5pPr marL="0" indent="0" algn="ctr">
              <a:spcBef>
                <a:spcPts val="0"/>
              </a:spcBef>
              <a:buSzTx/>
              <a:buNone/>
              <a:defRPr sz="3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0" name="Shape 10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/>
          <p:nvPr>
            <p:ph type="pic" sz="quarter" idx="13"/>
          </p:nvPr>
        </p:nvSpPr>
        <p:spPr>
          <a:xfrm>
            <a:off x="7175500" y="2882900"/>
            <a:ext cx="4102100" cy="5473700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108" name="Shape 10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09" name="Shape 109"/>
          <p:cNvSpPr/>
          <p:nvPr>
            <p:ph type="body" sz="half" idx="1"/>
          </p:nvPr>
        </p:nvSpPr>
        <p:spPr>
          <a:xfrm>
            <a:off x="1270000" y="2768600"/>
            <a:ext cx="5041900" cy="5715000"/>
          </a:xfrm>
          <a:prstGeom prst="rect">
            <a:avLst/>
          </a:prstGeom>
        </p:spPr>
        <p:txBody>
          <a:bodyPr/>
          <a:lstStyle>
            <a:lvl1pPr marL="812120" indent="-494620">
              <a:spcBef>
                <a:spcPts val="3800"/>
              </a:spcBef>
              <a:defRPr sz="3200"/>
            </a:lvl1pPr>
            <a:lvl2pPr marL="1256620" indent="-494620">
              <a:spcBef>
                <a:spcPts val="3800"/>
              </a:spcBef>
              <a:defRPr sz="3200"/>
            </a:lvl2pPr>
            <a:lvl3pPr marL="1701120" indent="-494620">
              <a:spcBef>
                <a:spcPts val="3800"/>
              </a:spcBef>
              <a:defRPr sz="3200"/>
            </a:lvl3pPr>
            <a:lvl4pPr marL="2145620" indent="-494620">
              <a:spcBef>
                <a:spcPts val="3800"/>
              </a:spcBef>
              <a:defRPr sz="3200"/>
            </a:lvl4pPr>
            <a:lvl5pPr marL="2590120" indent="-494620">
              <a:spcBef>
                <a:spcPts val="3800"/>
              </a:spcBef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0" name="Shape 11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18" name="Shape 118"/>
          <p:cNvSpPr/>
          <p:nvPr>
            <p:ph type="body" sz="half" idx="1"/>
          </p:nvPr>
        </p:nvSpPr>
        <p:spPr>
          <a:xfrm>
            <a:off x="1270000" y="2768600"/>
            <a:ext cx="5041900" cy="5715000"/>
          </a:xfrm>
          <a:prstGeom prst="rect">
            <a:avLst/>
          </a:prstGeom>
        </p:spPr>
        <p:txBody>
          <a:bodyPr/>
          <a:lstStyle>
            <a:lvl1pPr marL="812120" indent="-494620">
              <a:spcBef>
                <a:spcPts val="3800"/>
              </a:spcBef>
              <a:defRPr sz="3200"/>
            </a:lvl1pPr>
            <a:lvl2pPr marL="1256620" indent="-494620">
              <a:spcBef>
                <a:spcPts val="3800"/>
              </a:spcBef>
              <a:defRPr sz="3200"/>
            </a:lvl2pPr>
            <a:lvl3pPr marL="1701120" indent="-494620">
              <a:spcBef>
                <a:spcPts val="3800"/>
              </a:spcBef>
              <a:defRPr sz="3200"/>
            </a:lvl3pPr>
            <a:lvl4pPr marL="2145620" indent="-494620">
              <a:spcBef>
                <a:spcPts val="3800"/>
              </a:spcBef>
              <a:defRPr sz="3200"/>
            </a:lvl4pPr>
            <a:lvl5pPr marL="2590120" indent="-494620">
              <a:spcBef>
                <a:spcPts val="3800"/>
              </a:spcBef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9" name="Shape 11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27" name="Shape 127"/>
          <p:cNvSpPr/>
          <p:nvPr>
            <p:ph type="body" sz="quarter" idx="1"/>
          </p:nvPr>
        </p:nvSpPr>
        <p:spPr>
          <a:xfrm>
            <a:off x="7772400" y="2768600"/>
            <a:ext cx="3962400" cy="5715000"/>
          </a:xfrm>
          <a:prstGeom prst="rect">
            <a:avLst/>
          </a:prstGeom>
        </p:spPr>
        <p:txBody>
          <a:bodyPr/>
          <a:lstStyle>
            <a:lvl1pPr marL="812120" indent="-494620">
              <a:spcBef>
                <a:spcPts val="3800"/>
              </a:spcBef>
              <a:defRPr sz="3200"/>
            </a:lvl1pPr>
            <a:lvl2pPr marL="1256620" indent="-494620">
              <a:spcBef>
                <a:spcPts val="3800"/>
              </a:spcBef>
              <a:defRPr sz="3200"/>
            </a:lvl2pPr>
            <a:lvl3pPr marL="1701120" indent="-494620">
              <a:spcBef>
                <a:spcPts val="3800"/>
              </a:spcBef>
              <a:defRPr sz="3200"/>
            </a:lvl3pPr>
            <a:lvl4pPr marL="2145620" indent="-494620">
              <a:spcBef>
                <a:spcPts val="3800"/>
              </a:spcBef>
              <a:defRPr sz="3200"/>
            </a:lvl4pPr>
            <a:lvl5pPr marL="2590120" indent="-494620">
              <a:spcBef>
                <a:spcPts val="3800"/>
              </a:spcBef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8" name="Shape 12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1" name="Shape 21"/>
          <p:cNvSpPr/>
          <p:nvPr>
            <p:ph type="body" idx="1"/>
          </p:nvPr>
        </p:nvSpPr>
        <p:spPr>
          <a:xfrm>
            <a:off x="1270000" y="2768600"/>
            <a:ext cx="10464800" cy="5715000"/>
          </a:xfrm>
          <a:prstGeom prst="rect">
            <a:avLst/>
          </a:prstGeom>
        </p:spPr>
        <p:txBody>
          <a:bodyPr/>
          <a:lstStyle>
            <a:lvl1pPr>
              <a:spcBef>
                <a:spcPts val="2400"/>
              </a:spcBef>
            </a:lvl1pPr>
            <a:lvl2pPr>
              <a:spcBef>
                <a:spcPts val="2400"/>
              </a:spcBef>
            </a:lvl2pPr>
            <a:lvl3pPr>
              <a:spcBef>
                <a:spcPts val="2400"/>
              </a:spcBef>
            </a:lvl3pPr>
            <a:lvl4pPr>
              <a:spcBef>
                <a:spcPts val="2400"/>
              </a:spcBef>
            </a:lvl4pPr>
            <a:lvl5pPr>
              <a:spcBef>
                <a:spcPts val="2400"/>
              </a:spcBef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hape 22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0" name="Shape 30"/>
          <p:cNvSpPr/>
          <p:nvPr>
            <p:ph type="body" idx="1"/>
          </p:nvPr>
        </p:nvSpPr>
        <p:spPr>
          <a:xfrm>
            <a:off x="1270000" y="2768600"/>
            <a:ext cx="10464800" cy="5715000"/>
          </a:xfrm>
          <a:prstGeom prst="rect">
            <a:avLst/>
          </a:prstGeom>
        </p:spPr>
        <p:txBody>
          <a:bodyPr numCol="2" spcCol="523240" anchor="t"/>
          <a:lstStyle>
            <a:lvl1pPr marL="812120" indent="-494620">
              <a:spcBef>
                <a:spcPts val="3800"/>
              </a:spcBef>
              <a:defRPr sz="3200"/>
            </a:lvl1pPr>
            <a:lvl2pPr marL="1256620" indent="-494620">
              <a:spcBef>
                <a:spcPts val="3800"/>
              </a:spcBef>
              <a:defRPr sz="3200"/>
            </a:lvl2pPr>
            <a:lvl3pPr marL="1701120" indent="-494620">
              <a:spcBef>
                <a:spcPts val="3800"/>
              </a:spcBef>
              <a:defRPr sz="3200"/>
            </a:lvl3pPr>
            <a:lvl4pPr marL="2145620" indent="-494620">
              <a:spcBef>
                <a:spcPts val="3800"/>
              </a:spcBef>
              <a:defRPr sz="3200"/>
            </a:lvl4pPr>
            <a:lvl5pPr marL="2590120" indent="-494620">
              <a:spcBef>
                <a:spcPts val="3800"/>
              </a:spcBef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hape 3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9" name="Shape 3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4" name="Shape 5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/>
          <p:nvPr>
            <p:ph type="title"/>
          </p:nvPr>
        </p:nvSpPr>
        <p:spPr>
          <a:xfrm>
            <a:off x="1270000" y="2971800"/>
            <a:ext cx="10464800" cy="3810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2" name="Shape 62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/>
          <p:nvPr>
            <p:ph type="pic" sz="half" idx="13"/>
          </p:nvPr>
        </p:nvSpPr>
        <p:spPr>
          <a:xfrm>
            <a:off x="2438400" y="1638300"/>
            <a:ext cx="8128000" cy="4559300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70" name="Shape 70"/>
          <p:cNvSpPr/>
          <p:nvPr>
            <p:ph type="title"/>
          </p:nvPr>
        </p:nvSpPr>
        <p:spPr>
          <a:xfrm>
            <a:off x="1270000" y="7366000"/>
            <a:ext cx="10464800" cy="17018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71" name="Shape 7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 Refl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/>
          <p:nvPr>
            <p:ph type="pic" sz="half" idx="13"/>
          </p:nvPr>
        </p:nvSpPr>
        <p:spPr>
          <a:xfrm>
            <a:off x="2438400" y="1638300"/>
            <a:ext cx="8128000" cy="4559300"/>
          </a:xfrm>
          <a:prstGeom prst="rect">
            <a:avLst/>
          </a:prstGeom>
          <a:ln w="25400"/>
          <a:effectLst>
            <a:reflection blurRad="0" stA="50000" stPos="0" endA="0" endPos="40000" dist="0" dir="5400000" fadeDir="5400000" sx="100000" sy="-100000" kx="0" ky="0" algn="bl" rotWithShape="0"/>
          </a:effectLst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79" name="Shape 79"/>
          <p:cNvSpPr/>
          <p:nvPr>
            <p:ph type="title"/>
          </p:nvPr>
        </p:nvSpPr>
        <p:spPr>
          <a:xfrm>
            <a:off x="1270000" y="7366000"/>
            <a:ext cx="10464800" cy="17018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80" name="Shape 8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body" idx="1"/>
          </p:nvPr>
        </p:nvSpPr>
        <p:spPr>
          <a:xfrm>
            <a:off x="1270000" y="1270000"/>
            <a:ext cx="10464800" cy="721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" name="Shape 3"/>
          <p:cNvSpPr/>
          <p:nvPr>
            <p:ph type="sldNum" sz="quarter" idx="2"/>
          </p:nvPr>
        </p:nvSpPr>
        <p:spPr>
          <a:xfrm>
            <a:off x="6324600" y="9258300"/>
            <a:ext cx="342900" cy="3683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pPr/>
            <a:fld id="{86CB4B4D-7CA3-9044-876B-883B54F8677D}" type="slidenum"/>
          </a:p>
        </p:txBody>
      </p:sp>
      <p:sp>
        <p:nvSpPr>
          <p:cNvPr id="4" name="Shape 4"/>
          <p:cNvSpPr/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/>
            <a:r>
              <a:t>Title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4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4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4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4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4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4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4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4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4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9pPr>
    </p:titleStyle>
    <p:bodyStyle>
      <a:lvl1pPr marL="889000" marR="0" indent="-571500" algn="l" defTabSz="584200" rtl="0" latinLnBrk="0">
        <a:lnSpc>
          <a:spcPct val="100000"/>
        </a:lnSpc>
        <a:spcBef>
          <a:spcPts val="48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4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1pPr>
      <a:lvl2pPr marL="1333500" marR="0" indent="-571500" algn="l" defTabSz="584200" rtl="0" latinLnBrk="0">
        <a:lnSpc>
          <a:spcPct val="100000"/>
        </a:lnSpc>
        <a:spcBef>
          <a:spcPts val="48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4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2pPr>
      <a:lvl3pPr marL="1778000" marR="0" indent="-571500" algn="l" defTabSz="584200" rtl="0" latinLnBrk="0">
        <a:lnSpc>
          <a:spcPct val="100000"/>
        </a:lnSpc>
        <a:spcBef>
          <a:spcPts val="48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4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3pPr>
      <a:lvl4pPr marL="2222500" marR="0" indent="-571500" algn="l" defTabSz="584200" rtl="0" latinLnBrk="0">
        <a:lnSpc>
          <a:spcPct val="100000"/>
        </a:lnSpc>
        <a:spcBef>
          <a:spcPts val="48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4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4pPr>
      <a:lvl5pPr marL="2667000" marR="0" indent="-571500" algn="l" defTabSz="584200" rtl="0" latinLnBrk="0">
        <a:lnSpc>
          <a:spcPct val="100000"/>
        </a:lnSpc>
        <a:spcBef>
          <a:spcPts val="48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4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5pPr>
      <a:lvl6pPr marL="3022600" marR="0" indent="-571500" algn="l" defTabSz="584200" rtl="0" latinLnBrk="0">
        <a:lnSpc>
          <a:spcPct val="100000"/>
        </a:lnSpc>
        <a:spcBef>
          <a:spcPts val="48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4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6pPr>
      <a:lvl7pPr marL="3378200" marR="0" indent="-571500" algn="l" defTabSz="584200" rtl="0" latinLnBrk="0">
        <a:lnSpc>
          <a:spcPct val="100000"/>
        </a:lnSpc>
        <a:spcBef>
          <a:spcPts val="48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4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7pPr>
      <a:lvl8pPr marL="3733800" marR="0" indent="-571500" algn="l" defTabSz="584200" rtl="0" latinLnBrk="0">
        <a:lnSpc>
          <a:spcPct val="100000"/>
        </a:lnSpc>
        <a:spcBef>
          <a:spcPts val="48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4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8pPr>
      <a:lvl9pPr marL="4089400" marR="0" indent="-571500" algn="l" defTabSz="584200" rtl="0" latinLnBrk="0">
        <a:lnSpc>
          <a:spcPct val="100000"/>
        </a:lnSpc>
        <a:spcBef>
          <a:spcPts val="48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4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6" Type="http://schemas.openxmlformats.org/officeDocument/2006/relationships/image" Target="../media/image23.png"/><Relationship Id="rId7" Type="http://schemas.openxmlformats.org/officeDocument/2006/relationships/image" Target="../media/image24.png"/><Relationship Id="rId8" Type="http://schemas.openxmlformats.org/officeDocument/2006/relationships/image" Target="../media/image25.png"/></Relationships>

</file>

<file path=ppt/slides/_rels/slide10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4.png"/><Relationship Id="rId3" Type="http://schemas.openxmlformats.org/officeDocument/2006/relationships/image" Target="../media/image216.png"/><Relationship Id="rId4" Type="http://schemas.openxmlformats.org/officeDocument/2006/relationships/image" Target="../media/image102.png"/></Relationships>

</file>

<file path=ppt/slides/_rels/slide10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0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feynmanlectures.caltech.edu/II_19.html" TargetMode="External"/></Relationships>

</file>

<file path=ppt/slides/_rels/slide10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2.png"/><Relationship Id="rId3" Type="http://schemas.openxmlformats.org/officeDocument/2006/relationships/image" Target="../media/image233.png"/><Relationship Id="rId4" Type="http://schemas.openxmlformats.org/officeDocument/2006/relationships/image" Target="../media/image234.pn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7.png"/><Relationship Id="rId6" Type="http://schemas.openxmlformats.org/officeDocument/2006/relationships/image" Target="../media/image21.png"/><Relationship Id="rId7" Type="http://schemas.openxmlformats.org/officeDocument/2006/relationships/image" Target="../media/image22.png"/><Relationship Id="rId8" Type="http://schemas.openxmlformats.org/officeDocument/2006/relationships/image" Target="../media/image23.png"/><Relationship Id="rId9" Type="http://schemas.openxmlformats.org/officeDocument/2006/relationships/image" Target="../media/image24.png"/><Relationship Id="rId10" Type="http://schemas.openxmlformats.org/officeDocument/2006/relationships/image" Target="../media/image25.pn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Relationship Id="rId4" Type="http://schemas.openxmlformats.org/officeDocument/2006/relationships/image" Target="../media/image28.png"/><Relationship Id="rId5" Type="http://schemas.openxmlformats.org/officeDocument/2006/relationships/image" Target="../media/image29.png"/><Relationship Id="rId6" Type="http://schemas.openxmlformats.org/officeDocument/2006/relationships/image" Target="../media/image27.png"/><Relationship Id="rId7" Type="http://schemas.openxmlformats.org/officeDocument/2006/relationships/image" Target="../media/image21.png"/><Relationship Id="rId8" Type="http://schemas.openxmlformats.org/officeDocument/2006/relationships/image" Target="../media/image2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Relationship Id="rId3" Type="http://schemas.openxmlformats.org/officeDocument/2006/relationships/image" Target="../media/image26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8.png"/><Relationship Id="rId7" Type="http://schemas.openxmlformats.org/officeDocument/2006/relationships/image" Target="../media/image27.png"/><Relationship Id="rId8" Type="http://schemas.openxmlformats.org/officeDocument/2006/relationships/image" Target="../media/image21.png"/><Relationship Id="rId9" Type="http://schemas.openxmlformats.org/officeDocument/2006/relationships/image" Target="../media/image22.png"/><Relationship Id="rId10" Type="http://schemas.openxmlformats.org/officeDocument/2006/relationships/image" Target="../media/image23.png"/><Relationship Id="rId11" Type="http://schemas.openxmlformats.org/officeDocument/2006/relationships/image" Target="../media/image24.png"/><Relationship Id="rId12" Type="http://schemas.openxmlformats.org/officeDocument/2006/relationships/image" Target="../media/image25.png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Relationship Id="rId3" Type="http://schemas.openxmlformats.org/officeDocument/2006/relationships/image" Target="../media/image26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8.png"/><Relationship Id="rId7" Type="http://schemas.openxmlformats.org/officeDocument/2006/relationships/image" Target="../media/image27.png"/><Relationship Id="rId8" Type="http://schemas.openxmlformats.org/officeDocument/2006/relationships/image" Target="../media/image21.png"/><Relationship Id="rId9" Type="http://schemas.openxmlformats.org/officeDocument/2006/relationships/image" Target="../media/image22.png"/><Relationship Id="rId10" Type="http://schemas.openxmlformats.org/officeDocument/2006/relationships/image" Target="../media/image23.png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Relationship Id="rId3" Type="http://schemas.openxmlformats.org/officeDocument/2006/relationships/image" Target="../media/image34.png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Relationship Id="rId3" Type="http://schemas.openxmlformats.org/officeDocument/2006/relationships/image" Target="../media/image27.png"/><Relationship Id="rId4" Type="http://schemas.openxmlformats.org/officeDocument/2006/relationships/image" Target="../media/image21.png"/><Relationship Id="rId5" Type="http://schemas.openxmlformats.org/officeDocument/2006/relationships/image" Target="../media/image35.png"/><Relationship Id="rId6" Type="http://schemas.openxmlformats.org/officeDocument/2006/relationships/image" Target="../media/image36.png"/><Relationship Id="rId7" Type="http://schemas.openxmlformats.org/officeDocument/2006/relationships/image" Target="../media/image37.png"/><Relationship Id="rId8" Type="http://schemas.openxmlformats.org/officeDocument/2006/relationships/image" Target="../media/image38.png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Relationship Id="rId3" Type="http://schemas.openxmlformats.org/officeDocument/2006/relationships/image" Target="../media/image40.png"/><Relationship Id="rId4" Type="http://schemas.openxmlformats.org/officeDocument/2006/relationships/image" Target="../media/image41.png"/><Relationship Id="rId5" Type="http://schemas.openxmlformats.org/officeDocument/2006/relationships/image" Target="../media/image42.png"/><Relationship Id="rId6" Type="http://schemas.openxmlformats.org/officeDocument/2006/relationships/image" Target="../media/image24.png"/><Relationship Id="rId7" Type="http://schemas.openxmlformats.org/officeDocument/2006/relationships/image" Target="../media/image25.png"/><Relationship Id="rId8" Type="http://schemas.openxmlformats.org/officeDocument/2006/relationships/image" Target="../media/image19.png"/><Relationship Id="rId9" Type="http://schemas.openxmlformats.org/officeDocument/2006/relationships/image" Target="../media/image20.png"/><Relationship Id="rId10" Type="http://schemas.openxmlformats.org/officeDocument/2006/relationships/image" Target="../media/image29.png"/><Relationship Id="rId11" Type="http://schemas.openxmlformats.org/officeDocument/2006/relationships/image" Target="../media/image21.png"/><Relationship Id="rId12" Type="http://schemas.openxmlformats.org/officeDocument/2006/relationships/image" Target="../media/image43.png"/><Relationship Id="rId13" Type="http://schemas.openxmlformats.org/officeDocument/2006/relationships/image" Target="../media/image44.png"/><Relationship Id="rId14" Type="http://schemas.openxmlformats.org/officeDocument/2006/relationships/image" Target="../media/image45.png"/><Relationship Id="rId15" Type="http://schemas.openxmlformats.org/officeDocument/2006/relationships/image" Target="../media/image46.png"/><Relationship Id="rId16" Type="http://schemas.openxmlformats.org/officeDocument/2006/relationships/image" Target="../media/image47.png"/></Relationships>
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png"/><Relationship Id="rId3" Type="http://schemas.openxmlformats.org/officeDocument/2006/relationships/image" Target="../media/image42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6" Type="http://schemas.openxmlformats.org/officeDocument/2006/relationships/image" Target="../media/image19.png"/><Relationship Id="rId7" Type="http://schemas.openxmlformats.org/officeDocument/2006/relationships/image" Target="../media/image20.png"/><Relationship Id="rId8" Type="http://schemas.openxmlformats.org/officeDocument/2006/relationships/image" Target="../media/image29.png"/><Relationship Id="rId9" Type="http://schemas.openxmlformats.org/officeDocument/2006/relationships/image" Target="../media/image21.png"/><Relationship Id="rId10" Type="http://schemas.openxmlformats.org/officeDocument/2006/relationships/image" Target="../media/image43.png"/><Relationship Id="rId11" Type="http://schemas.openxmlformats.org/officeDocument/2006/relationships/image" Target="../media/image44.png"/><Relationship Id="rId12" Type="http://schemas.openxmlformats.org/officeDocument/2006/relationships/image" Target="../media/image45.png"/><Relationship Id="rId13" Type="http://schemas.openxmlformats.org/officeDocument/2006/relationships/image" Target="../media/image46.png"/><Relationship Id="rId14" Type="http://schemas.openxmlformats.org/officeDocument/2006/relationships/image" Target="../media/image47.pn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video" Target="../media/media1.mov"/><Relationship Id="rId3" Type="http://schemas.microsoft.com/office/2007/relationships/media" Target="../media/media1.mov"/><Relationship Id="rId4" Type="http://schemas.openxmlformats.org/officeDocument/2006/relationships/image" Target="../media/image3.png"/></Relationships>
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png"/><Relationship Id="rId3" Type="http://schemas.openxmlformats.org/officeDocument/2006/relationships/image" Target="../media/image42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6" Type="http://schemas.openxmlformats.org/officeDocument/2006/relationships/image" Target="../media/image19.png"/><Relationship Id="rId7" Type="http://schemas.openxmlformats.org/officeDocument/2006/relationships/image" Target="../media/image20.png"/><Relationship Id="rId8" Type="http://schemas.openxmlformats.org/officeDocument/2006/relationships/image" Target="../media/image29.png"/><Relationship Id="rId9" Type="http://schemas.openxmlformats.org/officeDocument/2006/relationships/image" Target="../media/image21.png"/><Relationship Id="rId10" Type="http://schemas.openxmlformats.org/officeDocument/2006/relationships/image" Target="../media/image43.png"/><Relationship Id="rId11" Type="http://schemas.openxmlformats.org/officeDocument/2006/relationships/image" Target="../media/image44.png"/><Relationship Id="rId12" Type="http://schemas.openxmlformats.org/officeDocument/2006/relationships/image" Target="../media/image45.png"/><Relationship Id="rId13" Type="http://schemas.openxmlformats.org/officeDocument/2006/relationships/image" Target="../media/image46.png"/><Relationship Id="rId14" Type="http://schemas.openxmlformats.org/officeDocument/2006/relationships/image" Target="../media/image47.png"/></Relationships>
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png"/><Relationship Id="rId3" Type="http://schemas.openxmlformats.org/officeDocument/2006/relationships/image" Target="../media/image27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Relationship Id="rId7" Type="http://schemas.openxmlformats.org/officeDocument/2006/relationships/image" Target="../media/image50.png"/><Relationship Id="rId8" Type="http://schemas.openxmlformats.org/officeDocument/2006/relationships/image" Target="../media/image24.png"/><Relationship Id="rId9" Type="http://schemas.openxmlformats.org/officeDocument/2006/relationships/image" Target="../media/image25.png"/><Relationship Id="rId10" Type="http://schemas.openxmlformats.org/officeDocument/2006/relationships/image" Target="../media/image51.png"/><Relationship Id="rId11" Type="http://schemas.openxmlformats.org/officeDocument/2006/relationships/image" Target="../media/image52.png"/><Relationship Id="rId12" Type="http://schemas.openxmlformats.org/officeDocument/2006/relationships/image" Target="../media/image53.png"/><Relationship Id="rId13" Type="http://schemas.openxmlformats.org/officeDocument/2006/relationships/image" Target="../media/image54.png"/><Relationship Id="rId14" Type="http://schemas.openxmlformats.org/officeDocument/2006/relationships/image" Target="../media/image55.png"/></Relationships>
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6.png"/><Relationship Id="rId3" Type="http://schemas.openxmlformats.org/officeDocument/2006/relationships/image" Target="../media/image57.png"/><Relationship Id="rId4" Type="http://schemas.openxmlformats.org/officeDocument/2006/relationships/image" Target="../media/image58.png"/><Relationship Id="rId5" Type="http://schemas.openxmlformats.org/officeDocument/2006/relationships/image" Target="../media/image59.png"/><Relationship Id="rId6" Type="http://schemas.openxmlformats.org/officeDocument/2006/relationships/image" Target="../media/image42.png"/><Relationship Id="rId7" Type="http://schemas.openxmlformats.org/officeDocument/2006/relationships/image" Target="../media/image24.png"/><Relationship Id="rId8" Type="http://schemas.openxmlformats.org/officeDocument/2006/relationships/image" Target="../media/image25.png"/><Relationship Id="rId9" Type="http://schemas.openxmlformats.org/officeDocument/2006/relationships/image" Target="../media/image19.png"/><Relationship Id="rId10" Type="http://schemas.openxmlformats.org/officeDocument/2006/relationships/image" Target="../media/image20.png"/><Relationship Id="rId11" Type="http://schemas.openxmlformats.org/officeDocument/2006/relationships/image" Target="../media/image29.png"/><Relationship Id="rId12" Type="http://schemas.openxmlformats.org/officeDocument/2006/relationships/image" Target="../media/image21.png"/><Relationship Id="rId13" Type="http://schemas.openxmlformats.org/officeDocument/2006/relationships/image" Target="../media/image43.png"/><Relationship Id="rId14" Type="http://schemas.openxmlformats.org/officeDocument/2006/relationships/image" Target="../media/image44.png"/><Relationship Id="rId15" Type="http://schemas.openxmlformats.org/officeDocument/2006/relationships/image" Target="../media/image45.png"/><Relationship Id="rId16" Type="http://schemas.openxmlformats.org/officeDocument/2006/relationships/image" Target="../media/image46.png"/><Relationship Id="rId17" Type="http://schemas.openxmlformats.org/officeDocument/2006/relationships/image" Target="../media/image47.png"/><Relationship Id="rId18" Type="http://schemas.openxmlformats.org/officeDocument/2006/relationships/image" Target="../media/image60.png"/></Relationships>
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1.png"/><Relationship Id="rId3" Type="http://schemas.openxmlformats.org/officeDocument/2006/relationships/image" Target="../media/image62.png"/><Relationship Id="rId4" Type="http://schemas.openxmlformats.org/officeDocument/2006/relationships/image" Target="../media/image63.png"/><Relationship Id="rId5" Type="http://schemas.openxmlformats.org/officeDocument/2006/relationships/image" Target="../media/image64.png"/></Relationships>

</file>

<file path=ppt/slides/_rels/slide2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2.png"/><Relationship Id="rId3" Type="http://schemas.openxmlformats.org/officeDocument/2006/relationships/image" Target="../media/image63.png"/><Relationship Id="rId4" Type="http://schemas.openxmlformats.org/officeDocument/2006/relationships/image" Target="../media/image64.png"/></Relationships>

</file>

<file path=ppt/slides/_rels/slide2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5.png"/><Relationship Id="rId3" Type="http://schemas.openxmlformats.org/officeDocument/2006/relationships/image" Target="../media/image66.png"/><Relationship Id="rId4" Type="http://schemas.openxmlformats.org/officeDocument/2006/relationships/image" Target="../media/image67.png"/></Relationships>

</file>

<file path=ppt/slides/_rels/slide2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8.png"/><Relationship Id="rId3" Type="http://schemas.openxmlformats.org/officeDocument/2006/relationships/image" Target="../media/image69.png"/><Relationship Id="rId4" Type="http://schemas.openxmlformats.org/officeDocument/2006/relationships/image" Target="../media/image70.png"/><Relationship Id="rId5" Type="http://schemas.openxmlformats.org/officeDocument/2006/relationships/image" Target="../media/image71.png"/></Relationships>

</file>

<file path=ppt/slides/_rels/slide2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2.png"/><Relationship Id="rId3" Type="http://schemas.openxmlformats.org/officeDocument/2006/relationships/image" Target="../media/image73.png"/><Relationship Id="rId4" Type="http://schemas.openxmlformats.org/officeDocument/2006/relationships/image" Target="../media/image70.png"/><Relationship Id="rId5" Type="http://schemas.openxmlformats.org/officeDocument/2006/relationships/image" Target="../media/image68.png"/><Relationship Id="rId6" Type="http://schemas.openxmlformats.org/officeDocument/2006/relationships/image" Target="../media/image69.png"/><Relationship Id="rId7" Type="http://schemas.openxmlformats.org/officeDocument/2006/relationships/image" Target="../media/image74.png"/><Relationship Id="rId8" Type="http://schemas.openxmlformats.org/officeDocument/2006/relationships/image" Target="../media/image75.png"/></Relationships>

</file>

<file path=ppt/slides/_rels/slide2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2.png"/><Relationship Id="rId3" Type="http://schemas.openxmlformats.org/officeDocument/2006/relationships/image" Target="../media/image73.png"/><Relationship Id="rId4" Type="http://schemas.openxmlformats.org/officeDocument/2006/relationships/image" Target="../media/image76.png"/><Relationship Id="rId5" Type="http://schemas.openxmlformats.org/officeDocument/2006/relationships/image" Target="../media/image68.png"/><Relationship Id="rId6" Type="http://schemas.openxmlformats.org/officeDocument/2006/relationships/image" Target="../media/image70.png"/><Relationship Id="rId7" Type="http://schemas.openxmlformats.org/officeDocument/2006/relationships/image" Target="../media/image69.png"/><Relationship Id="rId8" Type="http://schemas.openxmlformats.org/officeDocument/2006/relationships/image" Target="../media/image74.png"/><Relationship Id="rId9" Type="http://schemas.openxmlformats.org/officeDocument/2006/relationships/image" Target="../media/image77.png"/></Relationships>

</file>

<file path=ppt/slides/_rels/slide2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8.png"/><Relationship Id="rId3" Type="http://schemas.openxmlformats.org/officeDocument/2006/relationships/image" Target="../media/image70.png"/><Relationship Id="rId4" Type="http://schemas.openxmlformats.org/officeDocument/2006/relationships/image" Target="../media/image69.png"/><Relationship Id="rId5" Type="http://schemas.openxmlformats.org/officeDocument/2006/relationships/image" Target="../media/image74.png"/><Relationship Id="rId6" Type="http://schemas.openxmlformats.org/officeDocument/2006/relationships/image" Target="../media/image72.png"/><Relationship Id="rId7" Type="http://schemas.openxmlformats.org/officeDocument/2006/relationships/image" Target="../media/image73.png"/><Relationship Id="rId8" Type="http://schemas.openxmlformats.org/officeDocument/2006/relationships/image" Target="../media/image75.png"/><Relationship Id="rId9" Type="http://schemas.openxmlformats.org/officeDocument/2006/relationships/image" Target="../media/image76.png"/><Relationship Id="rId10" Type="http://schemas.openxmlformats.org/officeDocument/2006/relationships/image" Target="../media/image77.pn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video" Target="../media/media2.mov"/><Relationship Id="rId3" Type="http://schemas.microsoft.com/office/2007/relationships/media" Target="../media/media2.mov"/><Relationship Id="rId4" Type="http://schemas.openxmlformats.org/officeDocument/2006/relationships/image" Target="../media/image3.png"/><Relationship Id="rId5" Type="http://schemas.openxmlformats.org/officeDocument/2006/relationships/video" Target="../media/media3.mov"/><Relationship Id="rId6" Type="http://schemas.microsoft.com/office/2007/relationships/media" Target="../media/media3.mov"/><Relationship Id="rId7" Type="http://schemas.openxmlformats.org/officeDocument/2006/relationships/video" Target="../media/media1.mov"/><Relationship Id="rId8" Type="http://schemas.microsoft.com/office/2007/relationships/media" Target="../media/media1.mov"/><Relationship Id="rId9" Type="http://schemas.openxmlformats.org/officeDocument/2006/relationships/image" Target="../media/image4.png"/><Relationship Id="rId10" Type="http://schemas.openxmlformats.org/officeDocument/2006/relationships/image" Target="../media/image5.png"/><Relationship Id="rId11" Type="http://schemas.openxmlformats.org/officeDocument/2006/relationships/image" Target="../media/image6.png"/></Relationships>

</file>

<file path=ppt/slides/_rels/slide3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8.png"/><Relationship Id="rId3" Type="http://schemas.openxmlformats.org/officeDocument/2006/relationships/image" Target="../media/image79.png"/><Relationship Id="rId4" Type="http://schemas.openxmlformats.org/officeDocument/2006/relationships/image" Target="../media/image68.png"/><Relationship Id="rId5" Type="http://schemas.openxmlformats.org/officeDocument/2006/relationships/image" Target="../media/image70.png"/><Relationship Id="rId6" Type="http://schemas.openxmlformats.org/officeDocument/2006/relationships/image" Target="../media/image69.png"/><Relationship Id="rId7" Type="http://schemas.openxmlformats.org/officeDocument/2006/relationships/image" Target="../media/image74.png"/><Relationship Id="rId8" Type="http://schemas.openxmlformats.org/officeDocument/2006/relationships/image" Target="../media/image72.png"/><Relationship Id="rId9" Type="http://schemas.openxmlformats.org/officeDocument/2006/relationships/image" Target="../media/image73.png"/><Relationship Id="rId10" Type="http://schemas.openxmlformats.org/officeDocument/2006/relationships/image" Target="../media/image75.png"/><Relationship Id="rId11" Type="http://schemas.openxmlformats.org/officeDocument/2006/relationships/image" Target="../media/image76.png"/><Relationship Id="rId12" Type="http://schemas.openxmlformats.org/officeDocument/2006/relationships/image" Target="../media/image77.png"/></Relationships>

</file>

<file path=ppt/slides/_rels/slide3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8.png"/><Relationship Id="rId3" Type="http://schemas.openxmlformats.org/officeDocument/2006/relationships/image" Target="../media/image72.png"/><Relationship Id="rId4" Type="http://schemas.openxmlformats.org/officeDocument/2006/relationships/image" Target="../media/image73.png"/><Relationship Id="rId5" Type="http://schemas.openxmlformats.org/officeDocument/2006/relationships/image" Target="../media/image79.png"/><Relationship Id="rId6" Type="http://schemas.openxmlformats.org/officeDocument/2006/relationships/image" Target="../media/image68.png"/><Relationship Id="rId7" Type="http://schemas.openxmlformats.org/officeDocument/2006/relationships/image" Target="../media/image70.png"/><Relationship Id="rId8" Type="http://schemas.openxmlformats.org/officeDocument/2006/relationships/image" Target="../media/image69.png"/><Relationship Id="rId9" Type="http://schemas.openxmlformats.org/officeDocument/2006/relationships/image" Target="../media/image74.png"/></Relationships>

</file>

<file path=ppt/slides/_rels/slide3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0.png"/><Relationship Id="rId3" Type="http://schemas.openxmlformats.org/officeDocument/2006/relationships/image" Target="../media/image72.png"/><Relationship Id="rId4" Type="http://schemas.openxmlformats.org/officeDocument/2006/relationships/image" Target="../media/image73.png"/><Relationship Id="rId5" Type="http://schemas.openxmlformats.org/officeDocument/2006/relationships/image" Target="../media/image81.png"/><Relationship Id="rId6" Type="http://schemas.openxmlformats.org/officeDocument/2006/relationships/image" Target="../media/image68.png"/><Relationship Id="rId7" Type="http://schemas.openxmlformats.org/officeDocument/2006/relationships/image" Target="../media/image70.png"/><Relationship Id="rId8" Type="http://schemas.openxmlformats.org/officeDocument/2006/relationships/image" Target="../media/image69.png"/><Relationship Id="rId9" Type="http://schemas.openxmlformats.org/officeDocument/2006/relationships/image" Target="../media/image74.png"/></Relationships>

</file>

<file path=ppt/slides/_rels/slide3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2.png"/><Relationship Id="rId3" Type="http://schemas.openxmlformats.org/officeDocument/2006/relationships/image" Target="../media/image73.png"/><Relationship Id="rId4" Type="http://schemas.openxmlformats.org/officeDocument/2006/relationships/image" Target="../media/image82.png"/><Relationship Id="rId5" Type="http://schemas.openxmlformats.org/officeDocument/2006/relationships/image" Target="../media/image83.png"/><Relationship Id="rId6" Type="http://schemas.openxmlformats.org/officeDocument/2006/relationships/image" Target="../media/image68.png"/><Relationship Id="rId7" Type="http://schemas.openxmlformats.org/officeDocument/2006/relationships/image" Target="../media/image70.png"/><Relationship Id="rId8" Type="http://schemas.openxmlformats.org/officeDocument/2006/relationships/image" Target="../media/image69.png"/><Relationship Id="rId9" Type="http://schemas.openxmlformats.org/officeDocument/2006/relationships/image" Target="../media/image74.png"/><Relationship Id="rId10" Type="http://schemas.openxmlformats.org/officeDocument/2006/relationships/image" Target="../media/image84.png"/><Relationship Id="rId11" Type="http://schemas.openxmlformats.org/officeDocument/2006/relationships/image" Target="../media/image77.png"/></Relationships>

</file>

<file path=ppt/slides/_rels/slide3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2.png"/><Relationship Id="rId3" Type="http://schemas.openxmlformats.org/officeDocument/2006/relationships/image" Target="../media/image73.png"/><Relationship Id="rId4" Type="http://schemas.openxmlformats.org/officeDocument/2006/relationships/image" Target="../media/image83.png"/><Relationship Id="rId5" Type="http://schemas.openxmlformats.org/officeDocument/2006/relationships/image" Target="../media/image68.png"/><Relationship Id="rId6" Type="http://schemas.openxmlformats.org/officeDocument/2006/relationships/image" Target="../media/image70.png"/><Relationship Id="rId7" Type="http://schemas.openxmlformats.org/officeDocument/2006/relationships/image" Target="../media/image69.png"/><Relationship Id="rId8" Type="http://schemas.openxmlformats.org/officeDocument/2006/relationships/image" Target="../media/image74.png"/><Relationship Id="rId9" Type="http://schemas.openxmlformats.org/officeDocument/2006/relationships/image" Target="../media/image84.png"/><Relationship Id="rId10" Type="http://schemas.openxmlformats.org/officeDocument/2006/relationships/image" Target="../media/image85.png"/></Relationships>

</file>

<file path=ppt/slides/_rels/slide3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2.png"/><Relationship Id="rId3" Type="http://schemas.openxmlformats.org/officeDocument/2006/relationships/image" Target="../media/image73.png"/><Relationship Id="rId4" Type="http://schemas.openxmlformats.org/officeDocument/2006/relationships/image" Target="../media/image70.png"/><Relationship Id="rId5" Type="http://schemas.openxmlformats.org/officeDocument/2006/relationships/image" Target="../media/image68.png"/><Relationship Id="rId6" Type="http://schemas.openxmlformats.org/officeDocument/2006/relationships/image" Target="../media/image69.png"/><Relationship Id="rId7" Type="http://schemas.openxmlformats.org/officeDocument/2006/relationships/image" Target="../media/image74.png"/><Relationship Id="rId8" Type="http://schemas.openxmlformats.org/officeDocument/2006/relationships/image" Target="../media/image86.png"/></Relationships>

</file>

<file path=ppt/slides/_rels/slide3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6.png"/><Relationship Id="rId3" Type="http://schemas.openxmlformats.org/officeDocument/2006/relationships/image" Target="../media/image42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6" Type="http://schemas.openxmlformats.org/officeDocument/2006/relationships/image" Target="../media/image19.png"/><Relationship Id="rId7" Type="http://schemas.openxmlformats.org/officeDocument/2006/relationships/image" Target="../media/image20.png"/><Relationship Id="rId8" Type="http://schemas.openxmlformats.org/officeDocument/2006/relationships/image" Target="../media/image29.png"/><Relationship Id="rId9" Type="http://schemas.openxmlformats.org/officeDocument/2006/relationships/image" Target="../media/image21.png"/><Relationship Id="rId10" Type="http://schemas.openxmlformats.org/officeDocument/2006/relationships/image" Target="../media/image43.png"/><Relationship Id="rId11" Type="http://schemas.openxmlformats.org/officeDocument/2006/relationships/image" Target="../media/image44.png"/><Relationship Id="rId12" Type="http://schemas.openxmlformats.org/officeDocument/2006/relationships/image" Target="../media/image45.png"/><Relationship Id="rId13" Type="http://schemas.openxmlformats.org/officeDocument/2006/relationships/image" Target="../media/image46.png"/><Relationship Id="rId14" Type="http://schemas.openxmlformats.org/officeDocument/2006/relationships/image" Target="../media/image47.png"/><Relationship Id="rId15" Type="http://schemas.openxmlformats.org/officeDocument/2006/relationships/image" Target="../media/image87.png"/><Relationship Id="rId16" Type="http://schemas.openxmlformats.org/officeDocument/2006/relationships/image" Target="../media/image88.png"/></Relationships>

</file>

<file path=ppt/slides/_rels/slide3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9.png"/><Relationship Id="rId3" Type="http://schemas.openxmlformats.org/officeDocument/2006/relationships/image" Target="../media/image90.png"/></Relationships>

</file>

<file path=ppt/slides/_rels/slide3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9.png"/><Relationship Id="rId3" Type="http://schemas.openxmlformats.org/officeDocument/2006/relationships/image" Target="../media/image90.png"/><Relationship Id="rId4" Type="http://schemas.openxmlformats.org/officeDocument/2006/relationships/image" Target="../media/image91.png"/></Relationships>

</file>

<file path=ppt/slides/_rels/slide3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2.png"/><Relationship Id="rId3" Type="http://schemas.openxmlformats.org/officeDocument/2006/relationships/image" Target="../media/image93.pn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4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Relationship Id="rId3" Type="http://schemas.openxmlformats.org/officeDocument/2006/relationships/image" Target="../media/image26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8.png"/><Relationship Id="rId7" Type="http://schemas.openxmlformats.org/officeDocument/2006/relationships/image" Target="../media/image27.png"/><Relationship Id="rId8" Type="http://schemas.openxmlformats.org/officeDocument/2006/relationships/image" Target="../media/image21.png"/><Relationship Id="rId9" Type="http://schemas.openxmlformats.org/officeDocument/2006/relationships/image" Target="../media/image94.png"/><Relationship Id="rId10" Type="http://schemas.openxmlformats.org/officeDocument/2006/relationships/image" Target="../media/image95.png"/><Relationship Id="rId11" Type="http://schemas.openxmlformats.org/officeDocument/2006/relationships/image" Target="../media/image96.png"/></Relationships>

</file>

<file path=ppt/slides/_rels/slide4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7.png"/><Relationship Id="rId3" Type="http://schemas.openxmlformats.org/officeDocument/2006/relationships/image" Target="../media/image98.png"/></Relationships>

</file>

<file path=ppt/slides/_rels/slide4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8.png"/><Relationship Id="rId3" Type="http://schemas.openxmlformats.org/officeDocument/2006/relationships/image" Target="../media/image97.png"/><Relationship Id="rId4" Type="http://schemas.openxmlformats.org/officeDocument/2006/relationships/image" Target="../media/image99.png"/></Relationships>

</file>

<file path=ppt/slides/_rels/slide4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4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video" Target="../media/media1.mov"/><Relationship Id="rId3" Type="http://schemas.microsoft.com/office/2007/relationships/media" Target="../media/media1.mov"/><Relationship Id="rId4" Type="http://schemas.openxmlformats.org/officeDocument/2006/relationships/image" Target="../media/image3.png"/><Relationship Id="rId5" Type="http://schemas.openxmlformats.org/officeDocument/2006/relationships/image" Target="../media/image100.png"/><Relationship Id="rId6" Type="http://schemas.openxmlformats.org/officeDocument/2006/relationships/image" Target="../media/image1.jpeg"/></Relationships>

</file>

<file path=ppt/slides/_rels/slide4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video" Target="../media/media1.mov"/><Relationship Id="rId3" Type="http://schemas.microsoft.com/office/2007/relationships/media" Target="../media/media1.mov"/><Relationship Id="rId4" Type="http://schemas.openxmlformats.org/officeDocument/2006/relationships/image" Target="../media/image3.png"/><Relationship Id="rId5" Type="http://schemas.openxmlformats.org/officeDocument/2006/relationships/image" Target="../media/image101.png"/></Relationships>

</file>

<file path=ppt/slides/_rels/slide4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
</file>

<file path=ppt/slides/_rels/slide4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
</file>

<file path=ppt/slides/_rels/slide4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video" Target="../media/media1.mov"/><Relationship Id="rId3" Type="http://schemas.microsoft.com/office/2007/relationships/media" Target="../media/media1.mov"/><Relationship Id="rId4" Type="http://schemas.openxmlformats.org/officeDocument/2006/relationships/image" Target="../media/image3.png"/><Relationship Id="rId5" Type="http://schemas.openxmlformats.org/officeDocument/2006/relationships/image" Target="../media/image102.png"/></Relationships>

</file>

<file path=ppt/slides/_rels/slide4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3.pn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hyperlink" Target="http://www.nobelprize.org/nobel_prizes/physics/laureates/1965/feynman-bio.html" TargetMode="External"/></Relationships>

</file>

<file path=ppt/slides/_rels/slide5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5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Relationship Id="rId3" Type="http://schemas.openxmlformats.org/officeDocument/2006/relationships/image" Target="../media/image26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8.png"/><Relationship Id="rId7" Type="http://schemas.openxmlformats.org/officeDocument/2006/relationships/image" Target="../media/image27.png"/><Relationship Id="rId8" Type="http://schemas.openxmlformats.org/officeDocument/2006/relationships/image" Target="../media/image21.png"/></Relationships>

</file>

<file path=ppt/slides/_rels/slide5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
</file>

<file path=ppt/slides/_rels/slide5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
</file>

<file path=ppt/slides/_rels/slide5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video" Target="../media/media1.mov"/><Relationship Id="rId3" Type="http://schemas.microsoft.com/office/2007/relationships/media" Target="../media/media1.mov"/><Relationship Id="rId4" Type="http://schemas.openxmlformats.org/officeDocument/2006/relationships/image" Target="../media/image3.png"/><Relationship Id="rId5" Type="http://schemas.openxmlformats.org/officeDocument/2006/relationships/image" Target="../media/image102.png"/></Relationships>

</file>

<file path=ppt/slides/_rels/slide5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video" Target="../media/media1.mov"/><Relationship Id="rId3" Type="http://schemas.microsoft.com/office/2007/relationships/media" Target="../media/media1.mov"/><Relationship Id="rId4" Type="http://schemas.openxmlformats.org/officeDocument/2006/relationships/image" Target="../media/image3.png"/><Relationship Id="rId5" Type="http://schemas.openxmlformats.org/officeDocument/2006/relationships/image" Target="../media/image102.png"/></Relationships>

</file>

<file path=ppt/slides/_rels/slide5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4.png"/><Relationship Id="rId3" Type="http://schemas.openxmlformats.org/officeDocument/2006/relationships/image" Target="../media/image105.png"/><Relationship Id="rId4" Type="http://schemas.openxmlformats.org/officeDocument/2006/relationships/image" Target="../media/image106.png"/><Relationship Id="rId5" Type="http://schemas.openxmlformats.org/officeDocument/2006/relationships/image" Target="../media/image107.png"/><Relationship Id="rId6" Type="http://schemas.openxmlformats.org/officeDocument/2006/relationships/image" Target="../media/image108.png"/><Relationship Id="rId7" Type="http://schemas.openxmlformats.org/officeDocument/2006/relationships/image" Target="../media/image109.png"/><Relationship Id="rId8" Type="http://schemas.openxmlformats.org/officeDocument/2006/relationships/image" Target="../media/image110.png"/></Relationships>

</file>

<file path=ppt/slides/_rels/slide5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8.png"/><Relationship Id="rId3" Type="http://schemas.openxmlformats.org/officeDocument/2006/relationships/image" Target="../media/image105.png"/><Relationship Id="rId4" Type="http://schemas.openxmlformats.org/officeDocument/2006/relationships/image" Target="../media/image111.png"/><Relationship Id="rId5" Type="http://schemas.openxmlformats.org/officeDocument/2006/relationships/image" Target="../media/image112.png"/><Relationship Id="rId6" Type="http://schemas.openxmlformats.org/officeDocument/2006/relationships/image" Target="../media/image113.png"/><Relationship Id="rId7" Type="http://schemas.openxmlformats.org/officeDocument/2006/relationships/image" Target="../media/image114.png"/><Relationship Id="rId8" Type="http://schemas.openxmlformats.org/officeDocument/2006/relationships/image" Target="../media/image115.png"/><Relationship Id="rId9" Type="http://schemas.openxmlformats.org/officeDocument/2006/relationships/image" Target="../media/image116.png"/></Relationships>

</file>

<file path=ppt/slides/_rels/slide5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8.png"/><Relationship Id="rId3" Type="http://schemas.openxmlformats.org/officeDocument/2006/relationships/image" Target="../media/image105.png"/><Relationship Id="rId4" Type="http://schemas.openxmlformats.org/officeDocument/2006/relationships/image" Target="../media/image111.png"/><Relationship Id="rId5" Type="http://schemas.openxmlformats.org/officeDocument/2006/relationships/image" Target="../media/image112.png"/><Relationship Id="rId6" Type="http://schemas.openxmlformats.org/officeDocument/2006/relationships/image" Target="../media/image113.png"/><Relationship Id="rId7" Type="http://schemas.openxmlformats.org/officeDocument/2006/relationships/image" Target="../media/image114.png"/><Relationship Id="rId8" Type="http://schemas.openxmlformats.org/officeDocument/2006/relationships/image" Target="../media/image115.png"/><Relationship Id="rId9" Type="http://schemas.openxmlformats.org/officeDocument/2006/relationships/image" Target="../media/image116.png"/></Relationships>

</file>

<file path=ppt/slides/_rels/slide5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5.png"/><Relationship Id="rId3" Type="http://schemas.openxmlformats.org/officeDocument/2006/relationships/image" Target="../media/image108.png"/><Relationship Id="rId4" Type="http://schemas.openxmlformats.org/officeDocument/2006/relationships/image" Target="../media/image111.png"/><Relationship Id="rId5" Type="http://schemas.openxmlformats.org/officeDocument/2006/relationships/image" Target="../media/image112.png"/><Relationship Id="rId6" Type="http://schemas.openxmlformats.org/officeDocument/2006/relationships/image" Target="../media/image117.png"/><Relationship Id="rId7" Type="http://schemas.openxmlformats.org/officeDocument/2006/relationships/image" Target="../media/image118.png"/><Relationship Id="rId8" Type="http://schemas.openxmlformats.org/officeDocument/2006/relationships/image" Target="../media/image119.png"/><Relationship Id="rId9" Type="http://schemas.openxmlformats.org/officeDocument/2006/relationships/image" Target="../media/image120.png"/><Relationship Id="rId10" Type="http://schemas.openxmlformats.org/officeDocument/2006/relationships/image" Target="../media/image121.pn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/Relationships>

</file>

<file path=ppt/slides/_rels/slide6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2.png"/><Relationship Id="rId3" Type="http://schemas.openxmlformats.org/officeDocument/2006/relationships/image" Target="../media/image61.png"/><Relationship Id="rId4" Type="http://schemas.openxmlformats.org/officeDocument/2006/relationships/image" Target="../media/image123.png"/><Relationship Id="rId5" Type="http://schemas.openxmlformats.org/officeDocument/2006/relationships/image" Target="../media/image124.png"/><Relationship Id="rId6" Type="http://schemas.openxmlformats.org/officeDocument/2006/relationships/image" Target="../media/image125.png"/></Relationships>

</file>

<file path=ppt/slides/_rels/slide6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3.png"/><Relationship Id="rId3" Type="http://schemas.openxmlformats.org/officeDocument/2006/relationships/image" Target="../media/image126.png"/><Relationship Id="rId4" Type="http://schemas.openxmlformats.org/officeDocument/2006/relationships/image" Target="../media/image127.png"/><Relationship Id="rId5" Type="http://schemas.openxmlformats.org/officeDocument/2006/relationships/image" Target="../media/image128.png"/><Relationship Id="rId6" Type="http://schemas.openxmlformats.org/officeDocument/2006/relationships/image" Target="../media/image129.png"/><Relationship Id="rId7" Type="http://schemas.openxmlformats.org/officeDocument/2006/relationships/image" Target="../media/image130.png"/></Relationships>

</file>

<file path=ppt/slides/_rels/slide6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3.png"/><Relationship Id="rId3" Type="http://schemas.openxmlformats.org/officeDocument/2006/relationships/image" Target="../media/image95.png"/><Relationship Id="rId4" Type="http://schemas.openxmlformats.org/officeDocument/2006/relationships/image" Target="../media/image131.png"/><Relationship Id="rId5" Type="http://schemas.openxmlformats.org/officeDocument/2006/relationships/image" Target="../media/image132.png"/></Relationships>

</file>

<file path=ppt/slides/_rels/slide6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8.png"/><Relationship Id="rId3" Type="http://schemas.openxmlformats.org/officeDocument/2006/relationships/image" Target="../media/image133.png"/><Relationship Id="rId4" Type="http://schemas.openxmlformats.org/officeDocument/2006/relationships/image" Target="../media/image134.png"/><Relationship Id="rId5" Type="http://schemas.openxmlformats.org/officeDocument/2006/relationships/image" Target="../media/image135.png"/><Relationship Id="rId6" Type="http://schemas.openxmlformats.org/officeDocument/2006/relationships/image" Target="../media/image136.png"/><Relationship Id="rId7" Type="http://schemas.openxmlformats.org/officeDocument/2006/relationships/image" Target="../media/image137.png"/><Relationship Id="rId8" Type="http://schemas.openxmlformats.org/officeDocument/2006/relationships/image" Target="../media/image138.png"/></Relationships>

</file>

<file path=ppt/slides/_rels/slide6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7.png"/><Relationship Id="rId3" Type="http://schemas.openxmlformats.org/officeDocument/2006/relationships/image" Target="../media/image139.png"/><Relationship Id="rId4" Type="http://schemas.openxmlformats.org/officeDocument/2006/relationships/image" Target="../media/image140.png"/><Relationship Id="rId5" Type="http://schemas.openxmlformats.org/officeDocument/2006/relationships/image" Target="../media/image141.png"/><Relationship Id="rId6" Type="http://schemas.openxmlformats.org/officeDocument/2006/relationships/image" Target="../media/image108.png"/><Relationship Id="rId7" Type="http://schemas.openxmlformats.org/officeDocument/2006/relationships/image" Target="../media/image105.png"/><Relationship Id="rId8" Type="http://schemas.openxmlformats.org/officeDocument/2006/relationships/image" Target="../media/image136.png"/><Relationship Id="rId9" Type="http://schemas.openxmlformats.org/officeDocument/2006/relationships/image" Target="../media/image138.png"/></Relationships>

</file>

<file path=ppt/slides/_rels/slide6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7.png"/><Relationship Id="rId3" Type="http://schemas.openxmlformats.org/officeDocument/2006/relationships/image" Target="../media/image139.png"/><Relationship Id="rId4" Type="http://schemas.openxmlformats.org/officeDocument/2006/relationships/image" Target="../media/image140.png"/><Relationship Id="rId5" Type="http://schemas.openxmlformats.org/officeDocument/2006/relationships/image" Target="../media/image141.png"/><Relationship Id="rId6" Type="http://schemas.openxmlformats.org/officeDocument/2006/relationships/image" Target="../media/image105.png"/><Relationship Id="rId7" Type="http://schemas.openxmlformats.org/officeDocument/2006/relationships/image" Target="../media/image109.png"/><Relationship Id="rId8" Type="http://schemas.openxmlformats.org/officeDocument/2006/relationships/image" Target="../media/image142.png"/><Relationship Id="rId9" Type="http://schemas.openxmlformats.org/officeDocument/2006/relationships/image" Target="../media/image143.png"/></Relationships>

</file>

<file path=ppt/slides/_rels/slide6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6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4.png"/><Relationship Id="rId3" Type="http://schemas.openxmlformats.org/officeDocument/2006/relationships/image" Target="../media/image145.png"/></Relationships>

</file>

<file path=ppt/slides/_rels/slide6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6.png"/><Relationship Id="rId3" Type="http://schemas.openxmlformats.org/officeDocument/2006/relationships/image" Target="../media/image147.png"/><Relationship Id="rId4" Type="http://schemas.openxmlformats.org/officeDocument/2006/relationships/image" Target="../media/image148.png"/><Relationship Id="rId5" Type="http://schemas.openxmlformats.org/officeDocument/2006/relationships/image" Target="../media/image149.png"/></Relationships>

</file>

<file path=ppt/slides/_rels/slide6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0.png"/><Relationship Id="rId3" Type="http://schemas.openxmlformats.org/officeDocument/2006/relationships/image" Target="../media/image151.pn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7" Type="http://schemas.openxmlformats.org/officeDocument/2006/relationships/image" Target="../media/image17.png"/><Relationship Id="rId8" Type="http://schemas.openxmlformats.org/officeDocument/2006/relationships/image" Target="../media/image18.png"/></Relationships>

</file>

<file path=ppt/slides/_rels/slide7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video" Target="../media/media2.mov"/><Relationship Id="rId3" Type="http://schemas.microsoft.com/office/2007/relationships/media" Target="../media/media2.mov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152.png"/></Relationships>

</file>

<file path=ppt/slides/_rels/slide7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3.png"/><Relationship Id="rId3" Type="http://schemas.openxmlformats.org/officeDocument/2006/relationships/image" Target="../media/image4.png"/><Relationship Id="rId4" Type="http://schemas.openxmlformats.org/officeDocument/2006/relationships/image" Target="../media/image154.png"/><Relationship Id="rId5" Type="http://schemas.openxmlformats.org/officeDocument/2006/relationships/image" Target="../media/image155.png"/><Relationship Id="rId6" Type="http://schemas.openxmlformats.org/officeDocument/2006/relationships/image" Target="../media/image156.png"/><Relationship Id="rId7" Type="http://schemas.openxmlformats.org/officeDocument/2006/relationships/image" Target="../media/image157.png"/><Relationship Id="rId8" Type="http://schemas.openxmlformats.org/officeDocument/2006/relationships/image" Target="../media/image152.png"/><Relationship Id="rId9" Type="http://schemas.openxmlformats.org/officeDocument/2006/relationships/image" Target="../media/image158.png"/><Relationship Id="rId10" Type="http://schemas.openxmlformats.org/officeDocument/2006/relationships/image" Target="../media/image159.png"/><Relationship Id="rId11" Type="http://schemas.openxmlformats.org/officeDocument/2006/relationships/image" Target="../media/image160.png"/><Relationship Id="rId12" Type="http://schemas.openxmlformats.org/officeDocument/2006/relationships/image" Target="../media/image161.png"/><Relationship Id="rId13" Type="http://schemas.openxmlformats.org/officeDocument/2006/relationships/image" Target="../media/image162.png"/></Relationships>

</file>

<file path=ppt/slides/_rels/slide7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8.png"/><Relationship Id="rId3" Type="http://schemas.openxmlformats.org/officeDocument/2006/relationships/image" Target="../media/image109.png"/><Relationship Id="rId4" Type="http://schemas.openxmlformats.org/officeDocument/2006/relationships/image" Target="../media/image163.png"/><Relationship Id="rId5" Type="http://schemas.openxmlformats.org/officeDocument/2006/relationships/image" Target="../media/image164.png"/><Relationship Id="rId6" Type="http://schemas.openxmlformats.org/officeDocument/2006/relationships/image" Target="../media/image165.png"/><Relationship Id="rId7" Type="http://schemas.openxmlformats.org/officeDocument/2006/relationships/image" Target="../media/image166.png"/></Relationships>

</file>

<file path=ppt/slides/_rels/slide7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5.png"/><Relationship Id="rId3" Type="http://schemas.openxmlformats.org/officeDocument/2006/relationships/image" Target="../media/image166.png"/></Relationships>

</file>

<file path=ppt/slides/_rels/slide7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video" Target="../media/media3.mov"/><Relationship Id="rId4" Type="http://schemas.microsoft.com/office/2007/relationships/media" Target="../media/media3.mov"/><Relationship Id="rId5" Type="http://schemas.openxmlformats.org/officeDocument/2006/relationships/image" Target="../media/image3.png"/><Relationship Id="rId6" Type="http://schemas.openxmlformats.org/officeDocument/2006/relationships/image" Target="../media/image152.png"/></Relationships>

</file>

<file path=ppt/slides/_rels/slide7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7.png"/><Relationship Id="rId3" Type="http://schemas.openxmlformats.org/officeDocument/2006/relationships/image" Target="../media/image168.png"/><Relationship Id="rId4" Type="http://schemas.openxmlformats.org/officeDocument/2006/relationships/image" Target="../media/image169.png"/><Relationship Id="rId5" Type="http://schemas.openxmlformats.org/officeDocument/2006/relationships/image" Target="../media/image152.png"/><Relationship Id="rId6" Type="http://schemas.openxmlformats.org/officeDocument/2006/relationships/image" Target="../media/image158.png"/><Relationship Id="rId7" Type="http://schemas.openxmlformats.org/officeDocument/2006/relationships/image" Target="../media/image159.png"/><Relationship Id="rId8" Type="http://schemas.openxmlformats.org/officeDocument/2006/relationships/image" Target="../media/image160.png"/><Relationship Id="rId9" Type="http://schemas.openxmlformats.org/officeDocument/2006/relationships/image" Target="../media/image161.png"/><Relationship Id="rId10" Type="http://schemas.openxmlformats.org/officeDocument/2006/relationships/image" Target="../media/image162.png"/><Relationship Id="rId11" Type="http://schemas.openxmlformats.org/officeDocument/2006/relationships/image" Target="../media/image6.png"/><Relationship Id="rId12" Type="http://schemas.openxmlformats.org/officeDocument/2006/relationships/image" Target="../media/image170.png"/><Relationship Id="rId13" Type="http://schemas.openxmlformats.org/officeDocument/2006/relationships/image" Target="../media/image171.png"/></Relationships>

</file>

<file path=ppt/slides/_rels/slide7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2.png"/><Relationship Id="rId3" Type="http://schemas.openxmlformats.org/officeDocument/2006/relationships/image" Target="../media/image173.png"/><Relationship Id="rId4" Type="http://schemas.openxmlformats.org/officeDocument/2006/relationships/image" Target="../media/image174.png"/><Relationship Id="rId5" Type="http://schemas.openxmlformats.org/officeDocument/2006/relationships/image" Target="../media/image175.png"/></Relationships>

</file>

<file path=ppt/slides/_rels/slide7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4.png"/><Relationship Id="rId3" Type="http://schemas.openxmlformats.org/officeDocument/2006/relationships/image" Target="../media/image175.png"/></Relationships>

</file>

<file path=ppt/slides/_rels/slide7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video" Target="../media/media1.mov"/><Relationship Id="rId3" Type="http://schemas.microsoft.com/office/2007/relationships/media" Target="../media/media1.mov"/><Relationship Id="rId4" Type="http://schemas.openxmlformats.org/officeDocument/2006/relationships/image" Target="../media/image3.png"/><Relationship Id="rId5" Type="http://schemas.openxmlformats.org/officeDocument/2006/relationships/image" Target="../media/image5.png"/><Relationship Id="rId6" Type="http://schemas.openxmlformats.org/officeDocument/2006/relationships/image" Target="../media/image152.png"/></Relationships>

</file>

<file path=ppt/slides/_rels/slide7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6.png"/><Relationship Id="rId3" Type="http://schemas.openxmlformats.org/officeDocument/2006/relationships/image" Target="../media/image177.png"/><Relationship Id="rId4" Type="http://schemas.openxmlformats.org/officeDocument/2006/relationships/image" Target="../media/image178.png"/><Relationship Id="rId5" Type="http://schemas.openxmlformats.org/officeDocument/2006/relationships/image" Target="../media/image152.png"/><Relationship Id="rId6" Type="http://schemas.openxmlformats.org/officeDocument/2006/relationships/image" Target="../media/image158.png"/><Relationship Id="rId7" Type="http://schemas.openxmlformats.org/officeDocument/2006/relationships/image" Target="../media/image159.png"/><Relationship Id="rId8" Type="http://schemas.openxmlformats.org/officeDocument/2006/relationships/image" Target="../media/image160.png"/><Relationship Id="rId9" Type="http://schemas.openxmlformats.org/officeDocument/2006/relationships/image" Target="../media/image161.png"/><Relationship Id="rId10" Type="http://schemas.openxmlformats.org/officeDocument/2006/relationships/image" Target="../media/image162.png"/><Relationship Id="rId11" Type="http://schemas.openxmlformats.org/officeDocument/2006/relationships/image" Target="../media/image5.png"/><Relationship Id="rId12" Type="http://schemas.openxmlformats.org/officeDocument/2006/relationships/image" Target="../media/image179.png"/><Relationship Id="rId13" Type="http://schemas.openxmlformats.org/officeDocument/2006/relationships/image" Target="../media/image180.pn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8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1.png"/><Relationship Id="rId3" Type="http://schemas.openxmlformats.org/officeDocument/2006/relationships/image" Target="../media/image1.jpeg"/></Relationships>

</file>

<file path=ppt/slides/_rels/slide8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2.png"/><Relationship Id="rId3" Type="http://schemas.openxmlformats.org/officeDocument/2006/relationships/image" Target="../media/image183.png"/><Relationship Id="rId4" Type="http://schemas.openxmlformats.org/officeDocument/2006/relationships/image" Target="../media/image184.png"/><Relationship Id="rId5" Type="http://schemas.openxmlformats.org/officeDocument/2006/relationships/image" Target="../media/image185.png"/><Relationship Id="rId6" Type="http://schemas.openxmlformats.org/officeDocument/2006/relationships/image" Target="../media/image186.png"/><Relationship Id="rId7" Type="http://schemas.openxmlformats.org/officeDocument/2006/relationships/image" Target="../media/image187.png"/></Relationships>

</file>

<file path=ppt/slides/_rels/slide8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8.png"/></Relationships>

</file>

<file path=ppt/slides/_rels/slide8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3.png"/><Relationship Id="rId3" Type="http://schemas.openxmlformats.org/officeDocument/2006/relationships/image" Target="../media/image167.png"/><Relationship Id="rId4" Type="http://schemas.openxmlformats.org/officeDocument/2006/relationships/image" Target="../media/image176.png"/></Relationships>

</file>

<file path=ppt/slides/_rels/slide8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9.png"/><Relationship Id="rId3" Type="http://schemas.openxmlformats.org/officeDocument/2006/relationships/image" Target="../media/image5.png"/><Relationship Id="rId4" Type="http://schemas.openxmlformats.org/officeDocument/2006/relationships/image" Target="../media/image190.png"/><Relationship Id="rId5" Type="http://schemas.openxmlformats.org/officeDocument/2006/relationships/image" Target="../media/image191.png"/><Relationship Id="rId6" Type="http://schemas.openxmlformats.org/officeDocument/2006/relationships/image" Target="../media/image192.png"/><Relationship Id="rId7" Type="http://schemas.openxmlformats.org/officeDocument/2006/relationships/image" Target="../media/image193.png"/><Relationship Id="rId8" Type="http://schemas.openxmlformats.org/officeDocument/2006/relationships/image" Target="../media/image194.png"/><Relationship Id="rId9" Type="http://schemas.openxmlformats.org/officeDocument/2006/relationships/image" Target="../media/image6.png"/><Relationship Id="rId10" Type="http://schemas.openxmlformats.org/officeDocument/2006/relationships/image" Target="../media/image195.png"/><Relationship Id="rId11" Type="http://schemas.openxmlformats.org/officeDocument/2006/relationships/image" Target="../media/image196.png"/><Relationship Id="rId12" Type="http://schemas.openxmlformats.org/officeDocument/2006/relationships/image" Target="../media/image197.png"/><Relationship Id="rId13" Type="http://schemas.openxmlformats.org/officeDocument/2006/relationships/image" Target="../media/image198.png"/><Relationship Id="rId14" Type="http://schemas.openxmlformats.org/officeDocument/2006/relationships/image" Target="../media/image199.png"/></Relationships>

</file>

<file path=ppt/slides/_rels/slide8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video" Target="../media/media2.mov"/><Relationship Id="rId3" Type="http://schemas.microsoft.com/office/2007/relationships/media" Target="../media/media2.mov"/><Relationship Id="rId4" Type="http://schemas.openxmlformats.org/officeDocument/2006/relationships/image" Target="../media/image3.png"/><Relationship Id="rId5" Type="http://schemas.openxmlformats.org/officeDocument/2006/relationships/video" Target="../media/media3.mov"/><Relationship Id="rId6" Type="http://schemas.microsoft.com/office/2007/relationships/media" Target="../media/media3.mov"/><Relationship Id="rId7" Type="http://schemas.openxmlformats.org/officeDocument/2006/relationships/video" Target="../media/media1.mov"/><Relationship Id="rId8" Type="http://schemas.microsoft.com/office/2007/relationships/media" Target="../media/media1.mov"/><Relationship Id="rId9" Type="http://schemas.openxmlformats.org/officeDocument/2006/relationships/image" Target="../media/image4.png"/><Relationship Id="rId10" Type="http://schemas.openxmlformats.org/officeDocument/2006/relationships/image" Target="../media/image5.png"/><Relationship Id="rId11" Type="http://schemas.openxmlformats.org/officeDocument/2006/relationships/image" Target="../media/image6.png"/><Relationship Id="rId12" Type="http://schemas.openxmlformats.org/officeDocument/2006/relationships/image" Target="../media/image199.png"/></Relationships>

</file>

<file path=ppt/slides/_rels/slide8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5.png"/><Relationship Id="rId4" Type="http://schemas.openxmlformats.org/officeDocument/2006/relationships/image" Target="../media/image4.png"/><Relationship Id="rId5" Type="http://schemas.openxmlformats.org/officeDocument/2006/relationships/video" Target="../media/media2.mov"/><Relationship Id="rId6" Type="http://schemas.microsoft.com/office/2007/relationships/media" Target="../media/media2.mov"/><Relationship Id="rId7" Type="http://schemas.openxmlformats.org/officeDocument/2006/relationships/image" Target="../media/image3.png"/><Relationship Id="rId8" Type="http://schemas.openxmlformats.org/officeDocument/2006/relationships/video" Target="../media/media3.mov"/><Relationship Id="rId9" Type="http://schemas.microsoft.com/office/2007/relationships/media" Target="../media/media3.mov"/><Relationship Id="rId10" Type="http://schemas.openxmlformats.org/officeDocument/2006/relationships/video" Target="../media/media1.mov"/><Relationship Id="rId11" Type="http://schemas.microsoft.com/office/2007/relationships/media" Target="../media/media1.mov"/><Relationship Id="rId12" Type="http://schemas.openxmlformats.org/officeDocument/2006/relationships/image" Target="../media/image199.png"/></Relationships>

</file>

<file path=ppt/slides/_rels/slide8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0.png"/><Relationship Id="rId3" Type="http://schemas.openxmlformats.org/officeDocument/2006/relationships/image" Target="../media/image201.png"/></Relationships>

</file>

<file path=ppt/slides/_rels/slide8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0.png"/><Relationship Id="rId3" Type="http://schemas.openxmlformats.org/officeDocument/2006/relationships/image" Target="../media/image108.png"/><Relationship Id="rId4" Type="http://schemas.openxmlformats.org/officeDocument/2006/relationships/image" Target="../media/image105.png"/><Relationship Id="rId5" Type="http://schemas.openxmlformats.org/officeDocument/2006/relationships/image" Target="../media/image113.png"/></Relationships>

</file>

<file path=ppt/slides/_rels/slide8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2.png"/><Relationship Id="rId3" Type="http://schemas.openxmlformats.org/officeDocument/2006/relationships/image" Target="../media/image203.png"/><Relationship Id="rId4" Type="http://schemas.openxmlformats.org/officeDocument/2006/relationships/image" Target="../media/image204.png"/><Relationship Id="rId5" Type="http://schemas.openxmlformats.org/officeDocument/2006/relationships/image" Target="../media/image205.png"/><Relationship Id="rId6" Type="http://schemas.openxmlformats.org/officeDocument/2006/relationships/image" Target="../media/image206.png"/><Relationship Id="rId7" Type="http://schemas.openxmlformats.org/officeDocument/2006/relationships/image" Target="../media/image207.png"/><Relationship Id="rId8" Type="http://schemas.openxmlformats.org/officeDocument/2006/relationships/image" Target="../media/image208.png"/><Relationship Id="rId9" Type="http://schemas.openxmlformats.org/officeDocument/2006/relationships/image" Target="../media/image209.png"/><Relationship Id="rId10" Type="http://schemas.openxmlformats.org/officeDocument/2006/relationships/image" Target="../media/image210.pn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6" Type="http://schemas.openxmlformats.org/officeDocument/2006/relationships/image" Target="../media/image23.png"/><Relationship Id="rId7" Type="http://schemas.openxmlformats.org/officeDocument/2006/relationships/image" Target="../media/image24.png"/><Relationship Id="rId8" Type="http://schemas.openxmlformats.org/officeDocument/2006/relationships/image" Target="../media/image25.png"/></Relationships>

</file>

<file path=ppt/slides/_rels/slide9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1.png"/><Relationship Id="rId3" Type="http://schemas.openxmlformats.org/officeDocument/2006/relationships/image" Target="../media/image212.png"/><Relationship Id="rId4" Type="http://schemas.openxmlformats.org/officeDocument/2006/relationships/image" Target="../media/image213.png"/><Relationship Id="rId5" Type="http://schemas.openxmlformats.org/officeDocument/2006/relationships/image" Target="../media/image214.png"/><Relationship Id="rId6" Type="http://schemas.openxmlformats.org/officeDocument/2006/relationships/image" Target="../media/image215.png"/><Relationship Id="rId7" Type="http://schemas.openxmlformats.org/officeDocument/2006/relationships/image" Target="../media/image216.png"/><Relationship Id="rId8" Type="http://schemas.openxmlformats.org/officeDocument/2006/relationships/video" Target="../media/media4.mov"/><Relationship Id="rId9" Type="http://schemas.microsoft.com/office/2007/relationships/media" Target="../media/media4.mov"/><Relationship Id="rId10" Type="http://schemas.openxmlformats.org/officeDocument/2006/relationships/image" Target="../media/image3.png"/><Relationship Id="rId11" Type="http://schemas.openxmlformats.org/officeDocument/2006/relationships/video" Target="../media/media1.mov"/><Relationship Id="rId12" Type="http://schemas.microsoft.com/office/2007/relationships/media" Target="../media/media1.mov"/></Relationships>

</file>

<file path=ppt/slides/_rels/slide9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video" Target="../media/media4.mov"/><Relationship Id="rId3" Type="http://schemas.microsoft.com/office/2007/relationships/media" Target="../media/media4.mov"/><Relationship Id="rId4" Type="http://schemas.openxmlformats.org/officeDocument/2006/relationships/image" Target="../media/image3.png"/><Relationship Id="rId5" Type="http://schemas.openxmlformats.org/officeDocument/2006/relationships/image" Target="../media/image217.png"/><Relationship Id="rId6" Type="http://schemas.openxmlformats.org/officeDocument/2006/relationships/image" Target="../media/image218.png"/><Relationship Id="rId7" Type="http://schemas.openxmlformats.org/officeDocument/2006/relationships/image" Target="../media/image219.png"/><Relationship Id="rId8" Type="http://schemas.openxmlformats.org/officeDocument/2006/relationships/image" Target="../media/image220.png"/><Relationship Id="rId9" Type="http://schemas.openxmlformats.org/officeDocument/2006/relationships/image" Target="../media/image221.png"/><Relationship Id="rId10" Type="http://schemas.openxmlformats.org/officeDocument/2006/relationships/image" Target="../media/image222.png"/><Relationship Id="rId11" Type="http://schemas.openxmlformats.org/officeDocument/2006/relationships/video" Target="../media/media1.mov"/><Relationship Id="rId12" Type="http://schemas.microsoft.com/office/2007/relationships/media" Target="../media/media1.mov"/><Relationship Id="rId13" Type="http://schemas.openxmlformats.org/officeDocument/2006/relationships/video" Target="../media/media5.mov"/><Relationship Id="rId14" Type="http://schemas.microsoft.com/office/2007/relationships/media" Target="../media/media5.mov"/></Relationships>

</file>

<file path=ppt/slides/_rels/slide9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3.png"/><Relationship Id="rId3" Type="http://schemas.openxmlformats.org/officeDocument/2006/relationships/image" Target="../media/image224.png"/><Relationship Id="rId4" Type="http://schemas.openxmlformats.org/officeDocument/2006/relationships/image" Target="../media/image225.png"/><Relationship Id="rId5" Type="http://schemas.openxmlformats.org/officeDocument/2006/relationships/image" Target="../media/image216.png"/><Relationship Id="rId6" Type="http://schemas.openxmlformats.org/officeDocument/2006/relationships/image" Target="../media/image226.png"/><Relationship Id="rId7" Type="http://schemas.openxmlformats.org/officeDocument/2006/relationships/image" Target="../media/image227.png"/><Relationship Id="rId8" Type="http://schemas.openxmlformats.org/officeDocument/2006/relationships/image" Target="../media/image228.png"/></Relationships>

</file>

<file path=ppt/slides/_rels/slide9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3.png"/><Relationship Id="rId3" Type="http://schemas.openxmlformats.org/officeDocument/2006/relationships/image" Target="../media/image224.png"/><Relationship Id="rId4" Type="http://schemas.openxmlformats.org/officeDocument/2006/relationships/image" Target="../media/image225.png"/><Relationship Id="rId5" Type="http://schemas.openxmlformats.org/officeDocument/2006/relationships/image" Target="../media/image216.png"/><Relationship Id="rId6" Type="http://schemas.openxmlformats.org/officeDocument/2006/relationships/image" Target="../media/image226.png"/><Relationship Id="rId7" Type="http://schemas.openxmlformats.org/officeDocument/2006/relationships/image" Target="../media/image227.png"/><Relationship Id="rId8" Type="http://schemas.openxmlformats.org/officeDocument/2006/relationships/image" Target="../media/image228.png"/></Relationships>

</file>

<file path=ppt/slides/_rels/slide9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5.png"/><Relationship Id="rId3" Type="http://schemas.openxmlformats.org/officeDocument/2006/relationships/image" Target="../media/image108.png"/><Relationship Id="rId4" Type="http://schemas.openxmlformats.org/officeDocument/2006/relationships/image" Target="../media/image229.png"/><Relationship Id="rId5" Type="http://schemas.openxmlformats.org/officeDocument/2006/relationships/image" Target="../media/image230.png"/></Relationships>

</file>

<file path=ppt/slides/_rels/slide9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5.png"/><Relationship Id="rId3" Type="http://schemas.openxmlformats.org/officeDocument/2006/relationships/image" Target="../media/image108.png"/><Relationship Id="rId4" Type="http://schemas.openxmlformats.org/officeDocument/2006/relationships/image" Target="../media/image229.png"/><Relationship Id="rId5" Type="http://schemas.openxmlformats.org/officeDocument/2006/relationships/image" Target="../media/image230.png"/></Relationships>

</file>

<file path=ppt/slides/_rels/slide9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7.png"/><Relationship Id="rId3" Type="http://schemas.openxmlformats.org/officeDocument/2006/relationships/image" Target="../media/image108.png"/></Relationships>

</file>

<file path=ppt/slides/_rels/slide9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8.png"/><Relationship Id="rId3" Type="http://schemas.openxmlformats.org/officeDocument/2006/relationships/image" Target="../media/image106.png"/></Relationships>

</file>

<file path=ppt/slides/_rels/slide9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1.png"/></Relationships>

</file>

<file path=ppt/slides/_rels/slide9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/>
          <p:nvPr>
            <p:ph type="ctrTitle"/>
          </p:nvPr>
        </p:nvSpPr>
        <p:spPr>
          <a:xfrm>
            <a:off x="1270000" y="8763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Variational Time Integrators</a:t>
            </a:r>
          </a:p>
        </p:txBody>
      </p:sp>
      <p:sp>
        <p:nvSpPr>
          <p:cNvPr id="138" name="Shape 138"/>
          <p:cNvSpPr/>
          <p:nvPr>
            <p:ph type="subTitle" sz="quarter" idx="1"/>
          </p:nvPr>
        </p:nvSpPr>
        <p:spPr>
          <a:xfrm>
            <a:off x="1270000" y="4432300"/>
            <a:ext cx="10756900" cy="2247900"/>
          </a:xfrm>
          <a:prstGeom prst="rect">
            <a:avLst/>
          </a:prstGeom>
        </p:spPr>
        <p:txBody>
          <a:bodyPr/>
          <a:lstStyle/>
          <a:p>
            <a:pPr/>
            <a:r>
              <a:t>Symposium on Geometry Processing Course 2015</a:t>
            </a:r>
          </a:p>
          <a:p>
            <a:pPr/>
          </a:p>
          <a:p>
            <a:pPr/>
            <a:r>
              <a:t>Andrew Sageman-Furnas</a:t>
            </a:r>
          </a:p>
          <a:p>
            <a:pPr/>
            <a:r>
              <a:t>University of Göttingen</a:t>
            </a:r>
          </a:p>
        </p:txBody>
      </p:sp>
      <p:pic>
        <p:nvPicPr>
          <p:cNvPr id="139" name="Uni%20Goettingen%20-%20Logo%204c%20CMYK%20-%20600dpi.png"/>
          <p:cNvPicPr>
            <a:picLocks noChangeAspect="1"/>
          </p:cNvPicPr>
          <p:nvPr/>
        </p:nvPicPr>
        <p:blipFill>
          <a:blip r:embed="rId2">
            <a:extLst/>
          </a:blip>
          <a:srcRect l="39" t="0" r="79414" b="0"/>
          <a:stretch>
            <a:fillRect/>
          </a:stretch>
        </p:blipFill>
        <p:spPr>
          <a:xfrm>
            <a:off x="5581650" y="7010400"/>
            <a:ext cx="1816100" cy="1707801"/>
          </a:xfrm>
          <a:prstGeom prst="rect">
            <a:avLst/>
          </a:prstGeom>
          <a:ln w="12700">
            <a:miter lim="400000"/>
          </a:ln>
        </p:spPr>
      </p:pic>
      <p:sp>
        <p:nvSpPr>
          <p:cNvPr id="140" name="Shape 140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7" name="Group 227"/>
          <p:cNvGrpSpPr/>
          <p:nvPr/>
        </p:nvGrpSpPr>
        <p:grpSpPr>
          <a:xfrm>
            <a:off x="3492500" y="2133600"/>
            <a:ext cx="6032500" cy="5232400"/>
            <a:chOff x="0" y="0"/>
            <a:chExt cx="6032500" cy="5232400"/>
          </a:xfrm>
        </p:grpSpPr>
        <p:pic>
          <p:nvPicPr>
            <p:cNvPr id="225" name="droppedImage.pdf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6032500" cy="52324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26" name="droppedImage.pdf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041400" y="1625600"/>
              <a:ext cx="3937000" cy="34925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228" name="droppedImag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419600" y="3619500"/>
            <a:ext cx="4178300" cy="2679700"/>
          </a:xfrm>
          <a:prstGeom prst="rect">
            <a:avLst/>
          </a:prstGeom>
          <a:ln w="12700">
            <a:miter lim="400000"/>
          </a:ln>
        </p:spPr>
      </p:pic>
      <p:sp>
        <p:nvSpPr>
          <p:cNvPr id="229" name="Shape 229"/>
          <p:cNvSpPr/>
          <p:nvPr/>
        </p:nvSpPr>
        <p:spPr>
          <a:xfrm>
            <a:off x="3135703" y="419100"/>
            <a:ext cx="6722939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Particle in a Gravitational Field</a:t>
            </a:r>
          </a:p>
        </p:txBody>
      </p:sp>
      <p:pic>
        <p:nvPicPr>
          <p:cNvPr id="230" name="droppedImage.pd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9271000" y="7416800"/>
            <a:ext cx="1016000" cy="355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31" name="droppedImage.pdf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2755900" y="1701800"/>
            <a:ext cx="1828800" cy="444500"/>
          </a:xfrm>
          <a:prstGeom prst="rect">
            <a:avLst/>
          </a:prstGeom>
          <a:ln w="12700">
            <a:miter lim="400000"/>
          </a:ln>
        </p:spPr>
      </p:pic>
      <p:sp>
        <p:nvSpPr>
          <p:cNvPr id="232" name="Shape 232"/>
          <p:cNvSpPr/>
          <p:nvPr/>
        </p:nvSpPr>
        <p:spPr>
          <a:xfrm>
            <a:off x="1612900" y="7905750"/>
            <a:ext cx="9766300" cy="1346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What path does the ball take to get from A to B in a given amount of time?</a:t>
            </a:r>
          </a:p>
        </p:txBody>
      </p:sp>
      <p:sp>
        <p:nvSpPr>
          <p:cNvPr id="233" name="Shape 233"/>
          <p:cNvSpPr/>
          <p:nvPr/>
        </p:nvSpPr>
        <p:spPr>
          <a:xfrm>
            <a:off x="4000500" y="6064250"/>
            <a:ext cx="520700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A</a:t>
            </a:r>
          </a:p>
        </p:txBody>
      </p:sp>
      <p:sp>
        <p:nvSpPr>
          <p:cNvPr id="234" name="Shape 234"/>
          <p:cNvSpPr/>
          <p:nvPr/>
        </p:nvSpPr>
        <p:spPr>
          <a:xfrm>
            <a:off x="8521700" y="3632200"/>
            <a:ext cx="520700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B</a:t>
            </a:r>
          </a:p>
        </p:txBody>
      </p:sp>
      <p:sp>
        <p:nvSpPr>
          <p:cNvPr id="235" name="Shape 235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236" name="droppedImage.pdf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4470400" y="7404100"/>
            <a:ext cx="368300" cy="4318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37" name="droppedImage.pdf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8407400" y="7404100"/>
            <a:ext cx="381000" cy="4318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4" name="Shape 1534"/>
          <p:cNvSpPr/>
          <p:nvPr/>
        </p:nvSpPr>
        <p:spPr>
          <a:xfrm>
            <a:off x="2290415" y="419100"/>
            <a:ext cx="8413515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Summary:  Variational Time Integrators</a:t>
            </a:r>
          </a:p>
        </p:txBody>
      </p:sp>
      <p:sp>
        <p:nvSpPr>
          <p:cNvPr id="1535" name="Shape 1535"/>
          <p:cNvSpPr/>
          <p:nvPr>
            <p:ph type="sldNum" sz="quarter" idx="2"/>
          </p:nvPr>
        </p:nvSpPr>
        <p:spPr>
          <a:xfrm>
            <a:off x="6267449" y="9258300"/>
            <a:ext cx="457201" cy="3683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536" name="Shape 1536"/>
          <p:cNvSpPr/>
          <p:nvPr/>
        </p:nvSpPr>
        <p:spPr>
          <a:xfrm>
            <a:off x="2286508" y="1562100"/>
            <a:ext cx="8421329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Discrete Principle of Stationary Action</a:t>
            </a:r>
          </a:p>
        </p:txBody>
      </p:sp>
      <p:sp>
        <p:nvSpPr>
          <p:cNvPr id="1537" name="Shape 1537"/>
          <p:cNvSpPr/>
          <p:nvPr/>
        </p:nvSpPr>
        <p:spPr>
          <a:xfrm>
            <a:off x="682" y="2794000"/>
            <a:ext cx="7313378" cy="1346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Symplectic structure guarantees </a:t>
            </a:r>
          </a:p>
          <a:p>
            <a:pPr/>
            <a:r>
              <a:t>good energy behavior</a:t>
            </a:r>
          </a:p>
        </p:txBody>
      </p:sp>
      <p:sp>
        <p:nvSpPr>
          <p:cNvPr id="1538" name="Shape 1538"/>
          <p:cNvSpPr/>
          <p:nvPr/>
        </p:nvSpPr>
        <p:spPr>
          <a:xfrm>
            <a:off x="188286" y="4768850"/>
            <a:ext cx="6921501" cy="1346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Noether’s theorem guarantees </a:t>
            </a:r>
          </a:p>
          <a:p>
            <a:pPr/>
            <a:r>
              <a:t>conservation of momenta</a:t>
            </a:r>
          </a:p>
        </p:txBody>
      </p:sp>
      <p:sp>
        <p:nvSpPr>
          <p:cNvPr id="1539" name="Shape 1539"/>
          <p:cNvSpPr/>
          <p:nvPr/>
        </p:nvSpPr>
        <p:spPr>
          <a:xfrm>
            <a:off x="215900" y="6775450"/>
            <a:ext cx="6667500" cy="1968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Forced systems have behavior independent of step size</a:t>
            </a:r>
          </a:p>
          <a:p>
            <a:pPr/>
            <a:r>
              <a:t>(for stable time steps)</a:t>
            </a:r>
          </a:p>
        </p:txBody>
      </p:sp>
      <p:pic>
        <p:nvPicPr>
          <p:cNvPr id="1540" name="dropped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480300" y="5867400"/>
            <a:ext cx="2540000" cy="2540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41" name="dropped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274300" y="5867400"/>
            <a:ext cx="2540000" cy="25400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548" name="Group 1548"/>
          <p:cNvGrpSpPr/>
          <p:nvPr/>
        </p:nvGrpSpPr>
        <p:grpSpPr>
          <a:xfrm>
            <a:off x="6985248" y="2666805"/>
            <a:ext cx="5854701" cy="4260685"/>
            <a:chOff x="0" y="0"/>
            <a:chExt cx="5854700" cy="4260684"/>
          </a:xfrm>
        </p:grpSpPr>
        <p:sp>
          <p:nvSpPr>
            <p:cNvPr id="1542" name="Shape 1542"/>
            <p:cNvSpPr/>
            <p:nvPr/>
          </p:nvSpPr>
          <p:spPr>
            <a:xfrm flipV="1">
              <a:off x="622690" y="0"/>
              <a:ext cx="1" cy="3708642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43" name="Shape 1543"/>
            <p:cNvSpPr/>
            <p:nvPr/>
          </p:nvSpPr>
          <p:spPr>
            <a:xfrm flipH="1" flipV="1">
              <a:off x="634584" y="3686855"/>
              <a:ext cx="5220117" cy="17757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grpSp>
          <p:nvGrpSpPr>
            <p:cNvPr id="1547" name="Group 1547"/>
            <p:cNvGrpSpPr/>
            <p:nvPr/>
          </p:nvGrpSpPr>
          <p:grpSpPr>
            <a:xfrm>
              <a:off x="0" y="613262"/>
              <a:ext cx="5641673" cy="3647423"/>
              <a:chOff x="0" y="0"/>
              <a:chExt cx="5641671" cy="3647422"/>
            </a:xfrm>
          </p:grpSpPr>
          <p:sp>
            <p:nvSpPr>
              <p:cNvPr id="1544" name="Shape 1544"/>
              <p:cNvSpPr/>
              <p:nvPr/>
            </p:nvSpPr>
            <p:spPr>
              <a:xfrm>
                <a:off x="2765757" y="3012422"/>
                <a:ext cx="990601" cy="6350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>
                <a:lvl1pPr>
                  <a:defRPr sz="3800"/>
                </a:lvl1pPr>
              </a:lstStyle>
              <a:p>
                <a:pPr/>
                <a:r>
                  <a:t>time</a:t>
                </a:r>
              </a:p>
            </p:txBody>
          </p:sp>
          <p:sp>
            <p:nvSpPr>
              <p:cNvPr id="1545" name="Shape 1545"/>
              <p:cNvSpPr/>
              <p:nvPr/>
            </p:nvSpPr>
            <p:spPr>
              <a:xfrm rot="16200000">
                <a:off x="-425875" y="1195368"/>
                <a:ext cx="1446950" cy="59520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>
                <a:lvl1pPr>
                  <a:defRPr sz="3800"/>
                </a:lvl1pPr>
              </a:lstStyle>
              <a:p>
                <a:pPr/>
                <a:r>
                  <a:t>energy</a:t>
                </a:r>
              </a:p>
            </p:txBody>
          </p:sp>
          <p:pic>
            <p:nvPicPr>
              <p:cNvPr id="1546" name="droppedImage.pdf"/>
              <p:cNvPicPr>
                <a:picLocks noChangeAspect="1"/>
              </p:cNvPicPr>
              <p:nvPr/>
            </p:nvPicPr>
            <p:blipFill>
              <a:blip r:embed="rId4">
                <a:extLst/>
              </a:blip>
              <a:stretch>
                <a:fillRect/>
              </a:stretch>
            </p:blipFill>
            <p:spPr>
              <a:xfrm>
                <a:off x="641378" y="0"/>
                <a:ext cx="5000295" cy="3099141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</p:grpSp>
    </p:spTree>
  </p:cSld>
  <p:clrMapOvr>
    <a:masterClrMapping/>
  </p:clrMapOvr>
  <p:transition xmlns:p14="http://schemas.microsoft.com/office/powerpoint/2010/main" spd="med" advClick="1" p14:dur="1000"/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0" name="Shape 1550"/>
          <p:cNvSpPr/>
          <p:nvPr>
            <p:ph type="sldNum" sz="quarter" idx="2"/>
          </p:nvPr>
        </p:nvSpPr>
        <p:spPr>
          <a:xfrm>
            <a:off x="6267449" y="9258300"/>
            <a:ext cx="457201" cy="3683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551" name="Shape 1551"/>
          <p:cNvSpPr/>
          <p:nvPr/>
        </p:nvSpPr>
        <p:spPr>
          <a:xfrm>
            <a:off x="5237528" y="4508500"/>
            <a:ext cx="2519289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Questions?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3" name="Shape 1553"/>
          <p:cNvSpPr/>
          <p:nvPr>
            <p:ph type="sldNum" sz="quarter" idx="2"/>
          </p:nvPr>
        </p:nvSpPr>
        <p:spPr>
          <a:xfrm>
            <a:off x="6267449" y="9258300"/>
            <a:ext cx="457201" cy="3683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554" name="Shape 1554"/>
          <p:cNvSpPr/>
          <p:nvPr/>
        </p:nvSpPr>
        <p:spPr>
          <a:xfrm>
            <a:off x="2157846" y="609600"/>
            <a:ext cx="8678653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(very incomplete list of) further reading</a:t>
            </a:r>
          </a:p>
        </p:txBody>
      </p:sp>
      <p:sp>
        <p:nvSpPr>
          <p:cNvPr id="1555" name="Shape 1555"/>
          <p:cNvSpPr/>
          <p:nvPr/>
        </p:nvSpPr>
        <p:spPr>
          <a:xfrm>
            <a:off x="1422400" y="3403600"/>
            <a:ext cx="10160000" cy="584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203200" indent="-203200" defTabSz="457200">
              <a:spcBef>
                <a:spcPts val="1200"/>
              </a:spcBef>
              <a:tabLst>
                <a:tab pos="203200" algn="l"/>
              </a:tabLst>
              <a:defRPr sz="1600">
                <a:latin typeface="Helvetica"/>
                <a:ea typeface="Helvetica"/>
                <a:cs typeface="Helvetica"/>
                <a:sym typeface="Helvetica"/>
              </a:defRPr>
            </a:pPr>
            <a:r>
              <a:rPr b="1"/>
              <a:t>Geometric Numerical Integration: Structure-preserving Algorithms for Ordinary Differential Equations. </a:t>
            </a:r>
            <a:r>
              <a:t>Hairer E, Lubich C, Wanner G. Springer; 2002. </a:t>
            </a:r>
          </a:p>
        </p:txBody>
      </p:sp>
      <p:sp>
        <p:nvSpPr>
          <p:cNvPr id="1556" name="Shape 1556"/>
          <p:cNvSpPr/>
          <p:nvPr/>
        </p:nvSpPr>
        <p:spPr>
          <a:xfrm>
            <a:off x="177800" y="7924800"/>
            <a:ext cx="12649200" cy="825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457200">
              <a:defRPr b="1" sz="1600">
                <a:latin typeface="Helvetica"/>
                <a:ea typeface="Helvetica"/>
                <a:cs typeface="Helvetica"/>
                <a:sym typeface="Helvetica"/>
              </a:defRPr>
            </a:pPr>
            <a:r>
              <a:t>Speculative parallel asynchronous contact mechanics.</a:t>
            </a:r>
          </a:p>
          <a:p>
            <a:pPr defTabSz="457200">
              <a:defRPr sz="1600">
                <a:latin typeface="Helvetica"/>
                <a:ea typeface="Helvetica"/>
                <a:cs typeface="Helvetica"/>
                <a:sym typeface="Helvetica"/>
              </a:defRPr>
            </a:pPr>
            <a:r>
              <a:t>Samantha Ainsley, Etienne Vouga, Eitan Grinspun, and Rasmus Tamstorf. 2012. </a:t>
            </a:r>
          </a:p>
          <a:p>
            <a:pPr defTabSz="457200">
              <a:defRPr sz="1600">
                <a:latin typeface="Helvetica"/>
                <a:ea typeface="Helvetica"/>
                <a:cs typeface="Helvetica"/>
                <a:sym typeface="Helvetica"/>
              </a:defRPr>
            </a:pPr>
            <a:r>
              <a:t> ACM Trans. Graph. 31, 6, Article 151 (November 2012), 8 pages. DOI=10.1145/2366145.2366170</a:t>
            </a:r>
          </a:p>
        </p:txBody>
      </p:sp>
      <p:sp>
        <p:nvSpPr>
          <p:cNvPr id="1557" name="Shape 1557"/>
          <p:cNvSpPr/>
          <p:nvPr/>
        </p:nvSpPr>
        <p:spPr>
          <a:xfrm>
            <a:off x="330200" y="6235700"/>
            <a:ext cx="12344400" cy="825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457200">
              <a:defRPr b="1" sz="1600">
                <a:latin typeface="Helvetica"/>
                <a:ea typeface="Helvetica"/>
                <a:cs typeface="Helvetica"/>
                <a:sym typeface="Helvetica"/>
              </a:defRPr>
            </a:pPr>
            <a:r>
              <a:t>Geometric, variational integrators for computer animation.</a:t>
            </a:r>
          </a:p>
          <a:p>
            <a:pPr defTabSz="457200">
              <a:defRPr sz="1600">
                <a:latin typeface="Helvetica"/>
                <a:ea typeface="Helvetica"/>
                <a:cs typeface="Helvetica"/>
                <a:sym typeface="Helvetica"/>
              </a:defRPr>
            </a:pPr>
            <a:r>
              <a:t>L. Kharevych, Weiwei Yang, Y. Tong, E. Kanso, J. E. Marsden, P. Schröder, and M. Desbrun. 2006. In Proceedings of the 2006 ACM SIGGRAPH/Eurographics symposium on Computer animation (SCA '06).</a:t>
            </a:r>
          </a:p>
        </p:txBody>
      </p:sp>
      <p:sp>
        <p:nvSpPr>
          <p:cNvPr id="1558" name="Shape 1558"/>
          <p:cNvSpPr/>
          <p:nvPr/>
        </p:nvSpPr>
        <p:spPr>
          <a:xfrm>
            <a:off x="2994043" y="4787900"/>
            <a:ext cx="7015164" cy="584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457200">
              <a:defRPr b="1" sz="1600">
                <a:latin typeface="Helvetica"/>
                <a:ea typeface="Helvetica"/>
                <a:cs typeface="Helvetica"/>
                <a:sym typeface="Helvetica"/>
              </a:defRPr>
            </a:pPr>
            <a:r>
              <a:t>Variational integrators.</a:t>
            </a:r>
          </a:p>
          <a:p>
            <a:pPr algn="l" defTabSz="457200">
              <a:defRPr sz="1600">
                <a:latin typeface="Helvetica"/>
                <a:ea typeface="Helvetica"/>
                <a:cs typeface="Helvetica"/>
                <a:sym typeface="Helvetica"/>
              </a:defRPr>
            </a:pPr>
            <a:r>
              <a:t>West, Matthew (2004) Dissertation (Ph.D.), California Institute of Technology.</a:t>
            </a:r>
          </a:p>
        </p:txBody>
      </p:sp>
      <p:sp>
        <p:nvSpPr>
          <p:cNvPr id="1559" name="Shape 1559"/>
          <p:cNvSpPr/>
          <p:nvPr/>
        </p:nvSpPr>
        <p:spPr>
          <a:xfrm>
            <a:off x="4180631" y="1917700"/>
            <a:ext cx="4643538" cy="88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203200" indent="-203200" defTabSz="457200">
              <a:lnSpc>
                <a:spcPct val="50000"/>
              </a:lnSpc>
              <a:spcBef>
                <a:spcPts val="1200"/>
              </a:spcBef>
              <a:tabLst>
                <a:tab pos="203200" algn="l"/>
              </a:tabLst>
              <a:defRPr sz="1600">
                <a:latin typeface="Helvetica"/>
                <a:ea typeface="Helvetica"/>
                <a:cs typeface="Helvetica"/>
                <a:sym typeface="Helvetica"/>
              </a:defRPr>
            </a:pPr>
            <a:r>
              <a:rPr b="1"/>
              <a:t>Principle of Least Action</a:t>
            </a:r>
            <a:endParaRPr b="1"/>
          </a:p>
          <a:p>
            <a:pPr marL="203200" indent="-203200" defTabSz="457200">
              <a:lnSpc>
                <a:spcPct val="50000"/>
              </a:lnSpc>
              <a:spcBef>
                <a:spcPts val="1200"/>
              </a:spcBef>
              <a:tabLst>
                <a:tab pos="203200" algn="l"/>
              </a:tabLst>
              <a:defRPr sz="1600">
                <a:latin typeface="Helvetica"/>
                <a:ea typeface="Helvetica"/>
                <a:cs typeface="Helvetica"/>
                <a:sym typeface="Helvetica"/>
              </a:defRPr>
            </a:pPr>
            <a:r>
              <a:t>Feynman Lectures on Physics II.19</a:t>
            </a:r>
          </a:p>
          <a:p>
            <a:pPr marL="203200" indent="-203200" defTabSz="457200">
              <a:lnSpc>
                <a:spcPct val="50000"/>
              </a:lnSpc>
              <a:spcBef>
                <a:spcPts val="1200"/>
              </a:spcBef>
              <a:tabLst>
                <a:tab pos="203200" algn="l"/>
              </a:tabLst>
              <a:defRPr sz="1600">
                <a:latin typeface="Helvetica"/>
                <a:ea typeface="Helvetica"/>
                <a:cs typeface="Helvetica"/>
                <a:sym typeface="Helvetica"/>
              </a:defRPr>
            </a:pPr>
            <a:r>
              <a:rPr u="sng">
                <a:hlinkClick r:id="rId2" invalidUrl="" action="" tgtFrame="" tooltip="" history="1" highlightClick="0" endSnd="0"/>
              </a:rPr>
              <a:t>http://www.feynmanlectures.caltech.edu/II_19.html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1" name="Shape 1561"/>
          <p:cNvSpPr/>
          <p:nvPr>
            <p:ph type="sldNum" sz="quarter" idx="2"/>
          </p:nvPr>
        </p:nvSpPr>
        <p:spPr>
          <a:xfrm>
            <a:off x="6267449" y="9258300"/>
            <a:ext cx="457201" cy="3683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562" name="Shape 1562"/>
          <p:cNvSpPr/>
          <p:nvPr/>
        </p:nvSpPr>
        <p:spPr>
          <a:xfrm>
            <a:off x="3770287" y="393700"/>
            <a:ext cx="5453771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Details of Movies Shown</a:t>
            </a:r>
          </a:p>
        </p:txBody>
      </p:sp>
      <p:sp>
        <p:nvSpPr>
          <p:cNvPr id="1563" name="Shape 1563"/>
          <p:cNvSpPr/>
          <p:nvPr/>
        </p:nvSpPr>
        <p:spPr>
          <a:xfrm>
            <a:off x="3928510" y="1473200"/>
            <a:ext cx="5137325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Pendulum assumptions:</a:t>
            </a:r>
          </a:p>
        </p:txBody>
      </p:sp>
      <p:sp>
        <p:nvSpPr>
          <p:cNvPr id="1564" name="Shape 1564"/>
          <p:cNvSpPr/>
          <p:nvPr/>
        </p:nvSpPr>
        <p:spPr>
          <a:xfrm>
            <a:off x="3212231" y="2552700"/>
            <a:ext cx="6561461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mass equals length equals one</a:t>
            </a:r>
          </a:p>
        </p:txBody>
      </p:sp>
      <p:pic>
        <p:nvPicPr>
          <p:cNvPr id="1565" name="dropped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635500" y="3657600"/>
            <a:ext cx="3517900" cy="495300"/>
          </a:xfrm>
          <a:prstGeom prst="rect">
            <a:avLst/>
          </a:prstGeom>
          <a:ln w="12700">
            <a:miter lim="400000"/>
          </a:ln>
        </p:spPr>
      </p:pic>
      <p:sp>
        <p:nvSpPr>
          <p:cNvPr id="1566" name="Shape 1566"/>
          <p:cNvSpPr/>
          <p:nvPr/>
        </p:nvSpPr>
        <p:spPr>
          <a:xfrm>
            <a:off x="4380576" y="4838700"/>
            <a:ext cx="3794708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initial conditions </a:t>
            </a:r>
          </a:p>
        </p:txBody>
      </p:sp>
      <p:pic>
        <p:nvPicPr>
          <p:cNvPr id="1567" name="dropped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207000" y="5956300"/>
            <a:ext cx="1612900" cy="4699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68" name="droppedImag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219700" y="6832600"/>
            <a:ext cx="2120900" cy="469900"/>
          </a:xfrm>
          <a:prstGeom prst="rect">
            <a:avLst/>
          </a:prstGeom>
          <a:ln w="12700">
            <a:miter lim="400000"/>
          </a:ln>
        </p:spPr>
      </p:pic>
      <p:sp>
        <p:nvSpPr>
          <p:cNvPr id="1569" name="Shape 1569"/>
          <p:cNvSpPr/>
          <p:nvPr/>
        </p:nvSpPr>
        <p:spPr>
          <a:xfrm>
            <a:off x="4686591" y="7962900"/>
            <a:ext cx="3614478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movies at 16 fps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" name="dropped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21200" y="3060700"/>
            <a:ext cx="5448300" cy="31369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42" name="Group 242"/>
          <p:cNvGrpSpPr/>
          <p:nvPr/>
        </p:nvGrpSpPr>
        <p:grpSpPr>
          <a:xfrm>
            <a:off x="3492500" y="2133600"/>
            <a:ext cx="6032500" cy="5232400"/>
            <a:chOff x="0" y="0"/>
            <a:chExt cx="6032500" cy="5232400"/>
          </a:xfrm>
        </p:grpSpPr>
        <p:pic>
          <p:nvPicPr>
            <p:cNvPr id="240" name="droppedImage.pdf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6032500" cy="52324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41" name="droppedImage.pdf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041400" y="1625600"/>
              <a:ext cx="3937000" cy="34925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243" name="droppedImage.pd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496300" y="3060700"/>
            <a:ext cx="2425700" cy="3848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44" name="droppedImage.pdf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4419600" y="3619500"/>
            <a:ext cx="4178300" cy="2679700"/>
          </a:xfrm>
          <a:prstGeom prst="rect">
            <a:avLst/>
          </a:prstGeom>
          <a:ln w="12700">
            <a:miter lim="400000"/>
          </a:ln>
        </p:spPr>
      </p:pic>
      <p:sp>
        <p:nvSpPr>
          <p:cNvPr id="245" name="Shape 245"/>
          <p:cNvSpPr/>
          <p:nvPr/>
        </p:nvSpPr>
        <p:spPr>
          <a:xfrm>
            <a:off x="1524000" y="8039099"/>
            <a:ext cx="9639300" cy="723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Physical path is unique and a parabola</a:t>
            </a:r>
          </a:p>
        </p:txBody>
      </p:sp>
      <p:pic>
        <p:nvPicPr>
          <p:cNvPr id="246" name="droppedImage.pdf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9271000" y="7416800"/>
            <a:ext cx="1016000" cy="355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47" name="droppedImage.pdf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2755900" y="1701800"/>
            <a:ext cx="1828800" cy="444500"/>
          </a:xfrm>
          <a:prstGeom prst="rect">
            <a:avLst/>
          </a:prstGeom>
          <a:ln w="12700">
            <a:miter lim="400000"/>
          </a:ln>
        </p:spPr>
      </p:pic>
      <p:sp>
        <p:nvSpPr>
          <p:cNvPr id="248" name="Shape 248"/>
          <p:cNvSpPr/>
          <p:nvPr/>
        </p:nvSpPr>
        <p:spPr>
          <a:xfrm>
            <a:off x="3135703" y="419100"/>
            <a:ext cx="6722939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Particle in a Gravitational Field</a:t>
            </a:r>
          </a:p>
        </p:txBody>
      </p:sp>
      <p:sp>
        <p:nvSpPr>
          <p:cNvPr id="249" name="Shape 249"/>
          <p:cNvSpPr/>
          <p:nvPr/>
        </p:nvSpPr>
        <p:spPr>
          <a:xfrm>
            <a:off x="4000500" y="6064250"/>
            <a:ext cx="520700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A</a:t>
            </a:r>
          </a:p>
        </p:txBody>
      </p:sp>
      <p:sp>
        <p:nvSpPr>
          <p:cNvPr id="250" name="Shape 250"/>
          <p:cNvSpPr/>
          <p:nvPr/>
        </p:nvSpPr>
        <p:spPr>
          <a:xfrm>
            <a:off x="8521700" y="3632200"/>
            <a:ext cx="520700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B</a:t>
            </a:r>
          </a:p>
        </p:txBody>
      </p:sp>
      <p:sp>
        <p:nvSpPr>
          <p:cNvPr id="251" name="Shape 251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252" name="droppedImage.pdf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4470400" y="7404100"/>
            <a:ext cx="368300" cy="4318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53" name="droppedImage.pdf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8407400" y="7404100"/>
            <a:ext cx="381000" cy="4318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7" name="Group 257"/>
          <p:cNvGrpSpPr/>
          <p:nvPr/>
        </p:nvGrpSpPr>
        <p:grpSpPr>
          <a:xfrm>
            <a:off x="3492500" y="2133600"/>
            <a:ext cx="6032500" cy="5232400"/>
            <a:chOff x="0" y="0"/>
            <a:chExt cx="6032500" cy="5232400"/>
          </a:xfrm>
        </p:grpSpPr>
        <p:pic>
          <p:nvPicPr>
            <p:cNvPr id="255" name="droppedImage.pdf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6032500" cy="52324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56" name="droppedImage.pdf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041400" y="1625600"/>
              <a:ext cx="3937000" cy="34925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258" name="droppedImag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508500" y="3708400"/>
            <a:ext cx="3987800" cy="2578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59" name="droppedImage.pd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521200" y="3111500"/>
            <a:ext cx="3949700" cy="304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60" name="droppedImage.pdf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8496300" y="3060700"/>
            <a:ext cx="2425700" cy="3848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61" name="droppedImage.pdf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4419600" y="3619500"/>
            <a:ext cx="4178300" cy="26797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62" name="droppedImage.pdf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9271000" y="7416800"/>
            <a:ext cx="1016000" cy="355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63" name="droppedImage.pdf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2755900" y="1701800"/>
            <a:ext cx="1828800" cy="444500"/>
          </a:xfrm>
          <a:prstGeom prst="rect">
            <a:avLst/>
          </a:prstGeom>
          <a:ln w="12700">
            <a:miter lim="400000"/>
          </a:ln>
        </p:spPr>
      </p:pic>
      <p:sp>
        <p:nvSpPr>
          <p:cNvPr id="264" name="Shape 264"/>
          <p:cNvSpPr/>
          <p:nvPr/>
        </p:nvSpPr>
        <p:spPr>
          <a:xfrm>
            <a:off x="3135703" y="419100"/>
            <a:ext cx="6722939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Particle in a Gravitational Field</a:t>
            </a:r>
          </a:p>
        </p:txBody>
      </p:sp>
      <p:sp>
        <p:nvSpPr>
          <p:cNvPr id="265" name="Shape 265"/>
          <p:cNvSpPr/>
          <p:nvPr/>
        </p:nvSpPr>
        <p:spPr>
          <a:xfrm>
            <a:off x="1524000" y="8039099"/>
            <a:ext cx="9639300" cy="723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...but there are many possible paths</a:t>
            </a:r>
          </a:p>
        </p:txBody>
      </p:sp>
      <p:sp>
        <p:nvSpPr>
          <p:cNvPr id="266" name="Shape 266"/>
          <p:cNvSpPr/>
          <p:nvPr/>
        </p:nvSpPr>
        <p:spPr>
          <a:xfrm>
            <a:off x="4000500" y="6064250"/>
            <a:ext cx="520700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A</a:t>
            </a:r>
          </a:p>
        </p:txBody>
      </p:sp>
      <p:sp>
        <p:nvSpPr>
          <p:cNvPr id="267" name="Shape 267"/>
          <p:cNvSpPr/>
          <p:nvPr/>
        </p:nvSpPr>
        <p:spPr>
          <a:xfrm>
            <a:off x="8521700" y="3632200"/>
            <a:ext cx="520700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B</a:t>
            </a:r>
          </a:p>
        </p:txBody>
      </p:sp>
      <p:sp>
        <p:nvSpPr>
          <p:cNvPr id="268" name="Shape 268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269" name="droppedImage.pdf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4470400" y="7404100"/>
            <a:ext cx="368300" cy="4318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70" name="droppedImage.pdf"/>
          <p:cNvPicPr>
            <a:picLocks noChangeAspect="1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8407400" y="7404100"/>
            <a:ext cx="381000" cy="4318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2" name="droppedImage.pdf"/>
          <p:cNvPicPr>
            <a:picLocks noChangeAspect="1"/>
          </p:cNvPicPr>
          <p:nvPr/>
        </p:nvPicPr>
        <p:blipFill>
          <a:blip r:embed="rId2">
            <a:alphaModFix amt="50000"/>
            <a:extLst/>
          </a:blip>
          <a:stretch>
            <a:fillRect/>
          </a:stretch>
        </p:blipFill>
        <p:spPr>
          <a:xfrm>
            <a:off x="4521200" y="3111500"/>
            <a:ext cx="3949700" cy="304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73" name="dropped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521200" y="3060700"/>
            <a:ext cx="5448300" cy="31369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76" name="Group 276"/>
          <p:cNvGrpSpPr/>
          <p:nvPr/>
        </p:nvGrpSpPr>
        <p:grpSpPr>
          <a:xfrm>
            <a:off x="3492500" y="2133600"/>
            <a:ext cx="6032500" cy="5232400"/>
            <a:chOff x="0" y="0"/>
            <a:chExt cx="6032500" cy="5232400"/>
          </a:xfrm>
        </p:grpSpPr>
        <p:pic>
          <p:nvPicPr>
            <p:cNvPr id="274" name="droppedImage.pdf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6032500" cy="52324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75" name="droppedImage.pdf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1041400" y="1625600"/>
              <a:ext cx="3937000" cy="34925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277" name="droppedImage.pdf"/>
          <p:cNvPicPr>
            <a:picLocks noChangeAspect="1"/>
          </p:cNvPicPr>
          <p:nvPr/>
        </p:nvPicPr>
        <p:blipFill>
          <a:blip r:embed="rId6">
            <a:alphaModFix amt="50000"/>
            <a:extLst/>
          </a:blip>
          <a:stretch>
            <a:fillRect/>
          </a:stretch>
        </p:blipFill>
        <p:spPr>
          <a:xfrm>
            <a:off x="4508500" y="3708400"/>
            <a:ext cx="3987800" cy="2578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78" name="droppedImage.pdf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8496300" y="3060700"/>
            <a:ext cx="2425700" cy="3848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79" name="droppedImage.pdf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4419600" y="3619500"/>
            <a:ext cx="4178300" cy="26797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80" name="droppedImage.pdf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9271000" y="7416800"/>
            <a:ext cx="1016000" cy="355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81" name="droppedImage.pdf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2755900" y="1701800"/>
            <a:ext cx="1828800" cy="444500"/>
          </a:xfrm>
          <a:prstGeom prst="rect">
            <a:avLst/>
          </a:prstGeom>
          <a:ln w="12700">
            <a:miter lim="400000"/>
          </a:ln>
        </p:spPr>
      </p:pic>
      <p:sp>
        <p:nvSpPr>
          <p:cNvPr id="282" name="Shape 282"/>
          <p:cNvSpPr/>
          <p:nvPr/>
        </p:nvSpPr>
        <p:spPr>
          <a:xfrm>
            <a:off x="1295400" y="7867650"/>
            <a:ext cx="10414000" cy="1346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How are physical paths special among all paths from A to B?</a:t>
            </a:r>
          </a:p>
        </p:txBody>
      </p:sp>
      <p:sp>
        <p:nvSpPr>
          <p:cNvPr id="283" name="Shape 283"/>
          <p:cNvSpPr/>
          <p:nvPr/>
        </p:nvSpPr>
        <p:spPr>
          <a:xfrm>
            <a:off x="3135703" y="419100"/>
            <a:ext cx="6722939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Particle in a Gravitational Field</a:t>
            </a:r>
          </a:p>
        </p:txBody>
      </p:sp>
      <p:sp>
        <p:nvSpPr>
          <p:cNvPr id="284" name="Shape 284"/>
          <p:cNvSpPr/>
          <p:nvPr/>
        </p:nvSpPr>
        <p:spPr>
          <a:xfrm>
            <a:off x="4000500" y="6064250"/>
            <a:ext cx="520700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A</a:t>
            </a:r>
          </a:p>
        </p:txBody>
      </p:sp>
      <p:sp>
        <p:nvSpPr>
          <p:cNvPr id="285" name="Shape 285"/>
          <p:cNvSpPr/>
          <p:nvPr/>
        </p:nvSpPr>
        <p:spPr>
          <a:xfrm>
            <a:off x="8521700" y="3632200"/>
            <a:ext cx="520700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B</a:t>
            </a:r>
          </a:p>
        </p:txBody>
      </p:sp>
      <p:sp>
        <p:nvSpPr>
          <p:cNvPr id="286" name="Shape 286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287" name="droppedImage.pdf"/>
          <p:cNvPicPr>
            <a:picLocks noChangeAspect="1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4470400" y="7404100"/>
            <a:ext cx="368300" cy="4318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88" name="droppedImage.pdf"/>
          <p:cNvPicPr>
            <a:picLocks noChangeAspect="1"/>
          </p:cNvPicPr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8407400" y="7404100"/>
            <a:ext cx="381000" cy="4318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0" name="droppedImage.pdf"/>
          <p:cNvPicPr>
            <a:picLocks noChangeAspect="1"/>
          </p:cNvPicPr>
          <p:nvPr/>
        </p:nvPicPr>
        <p:blipFill>
          <a:blip r:embed="rId2">
            <a:alphaModFix amt="50000"/>
            <a:extLst/>
          </a:blip>
          <a:stretch>
            <a:fillRect/>
          </a:stretch>
        </p:blipFill>
        <p:spPr>
          <a:xfrm>
            <a:off x="4521200" y="3111500"/>
            <a:ext cx="3949700" cy="304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91" name="droppedImage.pdf"/>
          <p:cNvPicPr>
            <a:picLocks noChangeAspect="1"/>
          </p:cNvPicPr>
          <p:nvPr/>
        </p:nvPicPr>
        <p:blipFill>
          <a:blip r:embed="rId3">
            <a:alphaModFix amt="50000"/>
            <a:extLst/>
          </a:blip>
          <a:stretch>
            <a:fillRect/>
          </a:stretch>
        </p:blipFill>
        <p:spPr>
          <a:xfrm>
            <a:off x="4521200" y="3060700"/>
            <a:ext cx="5448300" cy="31369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94" name="Group 294"/>
          <p:cNvGrpSpPr/>
          <p:nvPr/>
        </p:nvGrpSpPr>
        <p:grpSpPr>
          <a:xfrm>
            <a:off x="3492500" y="2133600"/>
            <a:ext cx="6032500" cy="5232400"/>
            <a:chOff x="0" y="0"/>
            <a:chExt cx="6032500" cy="5232400"/>
          </a:xfrm>
        </p:grpSpPr>
        <p:pic>
          <p:nvPicPr>
            <p:cNvPr id="292" name="droppedImage.pdf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6032500" cy="52324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93" name="droppedImage.pdf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1041400" y="1625600"/>
              <a:ext cx="3937000" cy="34925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295" name="droppedImage.pdf"/>
          <p:cNvPicPr>
            <a:picLocks noChangeAspect="1"/>
          </p:cNvPicPr>
          <p:nvPr/>
        </p:nvPicPr>
        <p:blipFill>
          <a:blip r:embed="rId6">
            <a:alphaModFix amt="50000"/>
            <a:extLst/>
          </a:blip>
          <a:stretch>
            <a:fillRect/>
          </a:stretch>
        </p:blipFill>
        <p:spPr>
          <a:xfrm>
            <a:off x="4508500" y="3708400"/>
            <a:ext cx="3987800" cy="2578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96" name="droppedImage.pdf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8496300" y="3060700"/>
            <a:ext cx="2425700" cy="3848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97" name="droppedImage.pdf"/>
          <p:cNvPicPr>
            <a:picLocks noChangeAspect="1"/>
          </p:cNvPicPr>
          <p:nvPr/>
        </p:nvPicPr>
        <p:blipFill>
          <a:blip r:embed="rId8">
            <a:alphaModFix amt="50000"/>
            <a:extLst/>
          </a:blip>
          <a:stretch>
            <a:fillRect/>
          </a:stretch>
        </p:blipFill>
        <p:spPr>
          <a:xfrm>
            <a:off x="4419600" y="3619500"/>
            <a:ext cx="4178300" cy="2679700"/>
          </a:xfrm>
          <a:prstGeom prst="rect">
            <a:avLst/>
          </a:prstGeom>
          <a:ln w="12700">
            <a:miter lim="400000"/>
          </a:ln>
        </p:spPr>
      </p:pic>
      <p:sp>
        <p:nvSpPr>
          <p:cNvPr id="298" name="Shape 298"/>
          <p:cNvSpPr/>
          <p:nvPr/>
        </p:nvSpPr>
        <p:spPr>
          <a:xfrm>
            <a:off x="2069163" y="419100"/>
            <a:ext cx="8856019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Hamilton’s Principle of Stationary Action</a:t>
            </a:r>
          </a:p>
        </p:txBody>
      </p:sp>
      <p:sp>
        <p:nvSpPr>
          <p:cNvPr id="299" name="Shape 299"/>
          <p:cNvSpPr/>
          <p:nvPr/>
        </p:nvSpPr>
        <p:spPr>
          <a:xfrm>
            <a:off x="1676400" y="3460750"/>
            <a:ext cx="9639300" cy="2311400"/>
          </a:xfrm>
          <a:prstGeom prst="rect">
            <a:avLst/>
          </a:prstGeom>
          <a:solidFill>
            <a:srgbClr val="D6D6D6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5000"/>
            </a:pPr>
            <a:r>
              <a:t>Physical paths are extremal amongst all paths from A to B of a time integral called the </a:t>
            </a:r>
            <a:r>
              <a:rPr u="sng">
                <a:solidFill>
                  <a:srgbClr val="0096FF"/>
                </a:solidFill>
              </a:rPr>
              <a:t>action</a:t>
            </a:r>
            <a:r>
              <a:t>.</a:t>
            </a:r>
          </a:p>
        </p:txBody>
      </p:sp>
      <p:pic>
        <p:nvPicPr>
          <p:cNvPr id="300" name="droppedImage.pdf"/>
          <p:cNvPicPr>
            <a:picLocks noChangeAspect="1"/>
          </p:cNvPicPr>
          <p:nvPr/>
        </p:nvPicPr>
        <p:blipFill>
          <a:blip r:embed="rId9">
            <a:alphaModFix amt="50000"/>
            <a:extLst/>
          </a:blip>
          <a:stretch>
            <a:fillRect/>
          </a:stretch>
        </p:blipFill>
        <p:spPr>
          <a:xfrm>
            <a:off x="9271000" y="7416800"/>
            <a:ext cx="1016000" cy="355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01" name="droppedImage.pdf"/>
          <p:cNvPicPr>
            <a:picLocks noChangeAspect="1"/>
          </p:cNvPicPr>
          <p:nvPr/>
        </p:nvPicPr>
        <p:blipFill>
          <a:blip r:embed="rId10">
            <a:alphaModFix amt="50000"/>
            <a:extLst/>
          </a:blip>
          <a:stretch>
            <a:fillRect/>
          </a:stretch>
        </p:blipFill>
        <p:spPr>
          <a:xfrm>
            <a:off x="2755900" y="1701800"/>
            <a:ext cx="1828800" cy="444500"/>
          </a:xfrm>
          <a:prstGeom prst="rect">
            <a:avLst/>
          </a:prstGeom>
          <a:ln w="12700">
            <a:miter lim="400000"/>
          </a:ln>
        </p:spPr>
      </p:pic>
      <p:sp>
        <p:nvSpPr>
          <p:cNvPr id="302" name="Shape 302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Shape 304"/>
          <p:cNvSpPr/>
          <p:nvPr/>
        </p:nvSpPr>
        <p:spPr>
          <a:xfrm>
            <a:off x="5533938" y="5422900"/>
            <a:ext cx="2806229" cy="838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000" u="sng">
                <a:solidFill>
                  <a:srgbClr val="0096FF"/>
                </a:solidFill>
              </a:defRPr>
            </a:lvl1pPr>
          </a:lstStyle>
          <a:p>
            <a:pPr/>
            <a:r>
              <a:t>Lagrangian</a:t>
            </a:r>
          </a:p>
        </p:txBody>
      </p:sp>
      <p:sp>
        <p:nvSpPr>
          <p:cNvPr id="305" name="Shape 305"/>
          <p:cNvSpPr/>
          <p:nvPr/>
        </p:nvSpPr>
        <p:spPr>
          <a:xfrm>
            <a:off x="1676400" y="1911350"/>
            <a:ext cx="9639300" cy="1346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Physical paths are extrema of a time integral called the </a:t>
            </a:r>
            <a:r>
              <a:rPr u="sng">
                <a:solidFill>
                  <a:srgbClr val="0096FF"/>
                </a:solidFill>
              </a:rPr>
              <a:t>action</a:t>
            </a:r>
          </a:p>
        </p:txBody>
      </p:sp>
      <p:sp>
        <p:nvSpPr>
          <p:cNvPr id="306" name="Shape 306"/>
          <p:cNvSpPr/>
          <p:nvPr/>
        </p:nvSpPr>
        <p:spPr>
          <a:xfrm>
            <a:off x="2069163" y="419100"/>
            <a:ext cx="8856019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Hamilton’s Principle of Stationary Action</a:t>
            </a:r>
          </a:p>
        </p:txBody>
      </p:sp>
      <p:pic>
        <p:nvPicPr>
          <p:cNvPr id="307" name="dropped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892800" y="6350000"/>
            <a:ext cx="2095500" cy="7747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11" name="Group 311"/>
          <p:cNvGrpSpPr/>
          <p:nvPr/>
        </p:nvGrpSpPr>
        <p:grpSpPr>
          <a:xfrm>
            <a:off x="1244600" y="7658100"/>
            <a:ext cx="10693400" cy="723901"/>
            <a:chOff x="0" y="0"/>
            <a:chExt cx="10693400" cy="723900"/>
          </a:xfrm>
        </p:grpSpPr>
        <p:sp>
          <p:nvSpPr>
            <p:cNvPr id="308" name="Shape 308"/>
            <p:cNvSpPr/>
            <p:nvPr/>
          </p:nvSpPr>
          <p:spPr>
            <a:xfrm>
              <a:off x="0" y="0"/>
              <a:ext cx="7683500" cy="7239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/>
              <a:r>
                <a:t>(Lagrangian is not the total energy</a:t>
              </a:r>
            </a:p>
          </p:txBody>
        </p:sp>
        <p:sp>
          <p:nvSpPr>
            <p:cNvPr id="309" name="Shape 309"/>
            <p:cNvSpPr/>
            <p:nvPr/>
          </p:nvSpPr>
          <p:spPr>
            <a:xfrm>
              <a:off x="10363200" y="0"/>
              <a:ext cx="330200" cy="7239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/>
              <a:r>
                <a:t>)</a:t>
              </a:r>
            </a:p>
          </p:txBody>
        </p:sp>
        <p:pic>
          <p:nvPicPr>
            <p:cNvPr id="310" name="droppedImage.pdf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7683500" y="139700"/>
              <a:ext cx="2743200" cy="5461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312" name="Shape 312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313" name="droppedImag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543300" y="3708400"/>
            <a:ext cx="6184900" cy="1968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Shape 315"/>
          <p:cNvSpPr/>
          <p:nvPr/>
        </p:nvSpPr>
        <p:spPr>
          <a:xfrm>
            <a:off x="1676400" y="1612899"/>
            <a:ext cx="9639300" cy="723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Physical paths extremize the action</a:t>
            </a:r>
          </a:p>
        </p:txBody>
      </p:sp>
      <p:sp>
        <p:nvSpPr>
          <p:cNvPr id="316" name="Shape 316"/>
          <p:cNvSpPr/>
          <p:nvPr/>
        </p:nvSpPr>
        <p:spPr>
          <a:xfrm>
            <a:off x="2069163" y="419100"/>
            <a:ext cx="8856019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Hamilton’s Principle of Stationary Action</a:t>
            </a:r>
          </a:p>
        </p:txBody>
      </p:sp>
      <p:sp>
        <p:nvSpPr>
          <p:cNvPr id="317" name="Shape 317"/>
          <p:cNvSpPr/>
          <p:nvPr/>
        </p:nvSpPr>
        <p:spPr>
          <a:xfrm>
            <a:off x="1676400" y="5473700"/>
            <a:ext cx="9639300" cy="1346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...but how we find an extremal path in the space of all paths?</a:t>
            </a:r>
          </a:p>
        </p:txBody>
      </p:sp>
      <p:sp>
        <p:nvSpPr>
          <p:cNvPr id="318" name="Shape 318"/>
          <p:cNvSpPr/>
          <p:nvPr/>
        </p:nvSpPr>
        <p:spPr>
          <a:xfrm>
            <a:off x="1676400" y="7200899"/>
            <a:ext cx="9639300" cy="723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Use Lagrange’s </a:t>
            </a:r>
            <a:r>
              <a:rPr u="sng">
                <a:solidFill>
                  <a:srgbClr val="0096FF"/>
                </a:solidFill>
              </a:rPr>
              <a:t>variational calculus</a:t>
            </a:r>
          </a:p>
        </p:txBody>
      </p:sp>
      <p:pic>
        <p:nvPicPr>
          <p:cNvPr id="319" name="dropped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10000" y="2540000"/>
            <a:ext cx="5778500" cy="1968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20" name="dropped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642100" y="4483100"/>
            <a:ext cx="4737100" cy="520700"/>
          </a:xfrm>
          <a:prstGeom prst="rect">
            <a:avLst/>
          </a:prstGeom>
          <a:ln w="12700">
            <a:miter lim="400000"/>
          </a:ln>
        </p:spPr>
      </p:pic>
      <p:sp>
        <p:nvSpPr>
          <p:cNvPr id="321" name="Shape 321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Shape 323"/>
          <p:cNvSpPr/>
          <p:nvPr/>
        </p:nvSpPr>
        <p:spPr>
          <a:xfrm>
            <a:off x="3778622" y="419100"/>
            <a:ext cx="5437101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Finding an Extremal Path</a:t>
            </a:r>
          </a:p>
        </p:txBody>
      </p:sp>
      <p:sp>
        <p:nvSpPr>
          <p:cNvPr id="324" name="Shape 324"/>
          <p:cNvSpPr/>
          <p:nvPr/>
        </p:nvSpPr>
        <p:spPr>
          <a:xfrm>
            <a:off x="635000" y="5651499"/>
            <a:ext cx="4711700" cy="723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/>
          </a:lstStyle>
          <a:p>
            <a:pPr/>
            <a:r>
              <a:t>3. Study when</a:t>
            </a:r>
          </a:p>
        </p:txBody>
      </p:sp>
      <p:pic>
        <p:nvPicPr>
          <p:cNvPr id="325" name="dropped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563142" y="2726473"/>
            <a:ext cx="3940874" cy="3041189"/>
          </a:xfrm>
          <a:prstGeom prst="rect">
            <a:avLst/>
          </a:prstGeom>
          <a:ln w="12700">
            <a:miter lim="400000"/>
          </a:ln>
        </p:spPr>
      </p:pic>
      <p:pic>
        <p:nvPicPr>
          <p:cNvPr id="326" name="dropped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516696" y="2929227"/>
            <a:ext cx="2420301" cy="3839525"/>
          </a:xfrm>
          <a:prstGeom prst="rect">
            <a:avLst/>
          </a:prstGeom>
          <a:ln w="12700">
            <a:miter lim="400000"/>
          </a:ln>
        </p:spPr>
      </p:pic>
      <p:pic>
        <p:nvPicPr>
          <p:cNvPr id="327" name="droppedImag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449110" y="3233344"/>
            <a:ext cx="4169003" cy="2673738"/>
          </a:xfrm>
          <a:prstGeom prst="rect">
            <a:avLst/>
          </a:prstGeom>
          <a:ln w="12700">
            <a:miter lim="400000"/>
          </a:ln>
        </p:spPr>
      </p:pic>
      <p:sp>
        <p:nvSpPr>
          <p:cNvPr id="328" name="Shape 328"/>
          <p:cNvSpPr/>
          <p:nvPr/>
        </p:nvSpPr>
        <p:spPr>
          <a:xfrm>
            <a:off x="632786" y="3581400"/>
            <a:ext cx="4864101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l"/>
          </a:lstStyle>
          <a:p>
            <a:pPr/>
            <a:r>
              <a:t>2. Differentiate action </a:t>
            </a:r>
          </a:p>
        </p:txBody>
      </p:sp>
      <p:sp>
        <p:nvSpPr>
          <p:cNvPr id="329" name="Shape 329"/>
          <p:cNvSpPr/>
          <p:nvPr/>
        </p:nvSpPr>
        <p:spPr>
          <a:xfrm>
            <a:off x="635000" y="1765300"/>
            <a:ext cx="4711700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l"/>
          </a:lstStyle>
          <a:p>
            <a:pPr/>
            <a:r>
              <a:t>1.  Action of path</a:t>
            </a:r>
          </a:p>
        </p:txBody>
      </p:sp>
      <p:sp>
        <p:nvSpPr>
          <p:cNvPr id="330" name="Shape 330"/>
          <p:cNvSpPr/>
          <p:nvPr/>
        </p:nvSpPr>
        <p:spPr>
          <a:xfrm>
            <a:off x="3275942" y="7912100"/>
            <a:ext cx="6454417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Analogous to regular calculus</a:t>
            </a:r>
          </a:p>
        </p:txBody>
      </p:sp>
      <p:pic>
        <p:nvPicPr>
          <p:cNvPr id="331" name="droppedImage.pd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229600" y="2933700"/>
            <a:ext cx="330200" cy="4953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32" name="droppedImage.pdf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2413000" y="2603500"/>
            <a:ext cx="1143000" cy="635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33" name="droppedImage.pdf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2159000" y="4533900"/>
            <a:ext cx="1447800" cy="635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34" name="droppedImage.pdf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1765300" y="6591300"/>
            <a:ext cx="2641600" cy="635000"/>
          </a:xfrm>
          <a:prstGeom prst="rect">
            <a:avLst/>
          </a:prstGeom>
          <a:ln w="12700">
            <a:miter lim="400000"/>
          </a:ln>
        </p:spPr>
      </p:pic>
      <p:sp>
        <p:nvSpPr>
          <p:cNvPr id="335" name="Shape 335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Shape 337"/>
          <p:cNvSpPr/>
          <p:nvPr/>
        </p:nvSpPr>
        <p:spPr>
          <a:xfrm>
            <a:off x="128122" y="1752599"/>
            <a:ext cx="5397501" cy="723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Arbitrary smooth offset</a:t>
            </a:r>
          </a:p>
        </p:txBody>
      </p:sp>
      <p:pic>
        <p:nvPicPr>
          <p:cNvPr id="338" name="dropped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562600" y="1803400"/>
            <a:ext cx="990600" cy="635000"/>
          </a:xfrm>
          <a:prstGeom prst="rect">
            <a:avLst/>
          </a:prstGeom>
          <a:ln w="12700">
            <a:miter lim="400000"/>
          </a:ln>
        </p:spPr>
      </p:pic>
      <p:sp>
        <p:nvSpPr>
          <p:cNvPr id="339" name="Shape 339"/>
          <p:cNvSpPr/>
          <p:nvPr/>
        </p:nvSpPr>
        <p:spPr>
          <a:xfrm>
            <a:off x="177800" y="3187700"/>
            <a:ext cx="3644900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Perturbed curve</a:t>
            </a:r>
          </a:p>
        </p:txBody>
      </p:sp>
      <p:sp>
        <p:nvSpPr>
          <p:cNvPr id="340" name="Shape 340"/>
          <p:cNvSpPr/>
          <p:nvPr/>
        </p:nvSpPr>
        <p:spPr>
          <a:xfrm>
            <a:off x="203200" y="5359400"/>
            <a:ext cx="5245100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Curves share endpoints</a:t>
            </a:r>
          </a:p>
        </p:txBody>
      </p:sp>
      <p:pic>
        <p:nvPicPr>
          <p:cNvPr id="341" name="dropped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90600" y="6350000"/>
            <a:ext cx="4648200" cy="635000"/>
          </a:xfrm>
          <a:prstGeom prst="rect">
            <a:avLst/>
          </a:prstGeom>
          <a:ln w="12700">
            <a:miter lim="400000"/>
          </a:ln>
        </p:spPr>
      </p:pic>
      <p:sp>
        <p:nvSpPr>
          <p:cNvPr id="342" name="Shape 342"/>
          <p:cNvSpPr/>
          <p:nvPr/>
        </p:nvSpPr>
        <p:spPr>
          <a:xfrm>
            <a:off x="2738127" y="419100"/>
            <a:ext cx="7518091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Defining the Variation of an Action</a:t>
            </a:r>
          </a:p>
        </p:txBody>
      </p:sp>
      <p:pic>
        <p:nvPicPr>
          <p:cNvPr id="343" name="droppedImag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66800" y="4076700"/>
            <a:ext cx="4940300" cy="635000"/>
          </a:xfrm>
          <a:prstGeom prst="rect">
            <a:avLst/>
          </a:prstGeom>
          <a:ln w="12700">
            <a:miter lim="400000"/>
          </a:ln>
        </p:spPr>
      </p:pic>
      <p:sp>
        <p:nvSpPr>
          <p:cNvPr id="344" name="Shape 344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grpSp>
        <p:nvGrpSpPr>
          <p:cNvPr id="359" name="Group 359"/>
          <p:cNvGrpSpPr/>
          <p:nvPr/>
        </p:nvGrpSpPr>
        <p:grpSpPr>
          <a:xfrm>
            <a:off x="7366000" y="1981200"/>
            <a:ext cx="5474195" cy="5105399"/>
            <a:chOff x="0" y="0"/>
            <a:chExt cx="5474194" cy="5105398"/>
          </a:xfrm>
        </p:grpSpPr>
        <p:pic>
          <p:nvPicPr>
            <p:cNvPr id="345" name="droppedImage.pdf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968066" y="633853"/>
              <a:ext cx="3584155" cy="288115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46" name="droppedImage.pdf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852820" y="4713561"/>
              <a:ext cx="334215" cy="39183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47" name="droppedImage.pdf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4425448" y="4713561"/>
              <a:ext cx="345739" cy="39183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352" name="Group 352"/>
            <p:cNvGrpSpPr/>
            <p:nvPr/>
          </p:nvGrpSpPr>
          <p:grpSpPr>
            <a:xfrm>
              <a:off x="0" y="0"/>
              <a:ext cx="5474195" cy="4748144"/>
              <a:chOff x="0" y="0"/>
              <a:chExt cx="5474194" cy="4748143"/>
            </a:xfrm>
          </p:grpSpPr>
          <p:pic>
            <p:nvPicPr>
              <p:cNvPr id="348" name="droppedImage.pdf"/>
              <p:cNvPicPr>
                <a:picLocks noChangeAspect="1"/>
              </p:cNvPicPr>
              <p:nvPr/>
            </p:nvPicPr>
            <p:blipFill>
              <a:blip r:embed="rId8">
                <a:extLst/>
              </a:blip>
              <a:stretch>
                <a:fillRect/>
              </a:stretch>
            </p:blipFill>
            <p:spPr>
              <a:xfrm>
                <a:off x="0" y="0"/>
                <a:ext cx="5474195" cy="4748144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349" name="droppedImage.pdf"/>
              <p:cNvPicPr>
                <a:picLocks noChangeAspect="1"/>
              </p:cNvPicPr>
              <p:nvPr/>
            </p:nvPicPr>
            <p:blipFill>
              <a:blip r:embed="rId9">
                <a:extLst/>
              </a:blip>
              <a:stretch>
                <a:fillRect/>
              </a:stretch>
            </p:blipFill>
            <p:spPr>
              <a:xfrm>
                <a:off x="945018" y="1475149"/>
                <a:ext cx="3572635" cy="3169274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350" name="droppedImage.pdf"/>
              <p:cNvPicPr>
                <a:picLocks noChangeAspect="1"/>
              </p:cNvPicPr>
              <p:nvPr/>
            </p:nvPicPr>
            <p:blipFill>
              <a:blip r:embed="rId10">
                <a:extLst/>
              </a:blip>
              <a:stretch>
                <a:fillRect/>
              </a:stretch>
            </p:blipFill>
            <p:spPr>
              <a:xfrm>
                <a:off x="933493" y="737574"/>
                <a:ext cx="3584160" cy="2765913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351" name="droppedImage.pdf"/>
              <p:cNvPicPr>
                <a:picLocks noChangeAspect="1"/>
              </p:cNvPicPr>
              <p:nvPr/>
            </p:nvPicPr>
            <p:blipFill>
              <a:blip r:embed="rId11">
                <a:extLst/>
              </a:blip>
              <a:stretch>
                <a:fillRect/>
              </a:stretch>
            </p:blipFill>
            <p:spPr>
              <a:xfrm>
                <a:off x="841297" y="1198559"/>
                <a:ext cx="3791602" cy="243169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sp>
          <p:nvSpPr>
            <p:cNvPr id="353" name="Shape 353"/>
            <p:cNvSpPr/>
            <p:nvPr/>
          </p:nvSpPr>
          <p:spPr>
            <a:xfrm flipH="1">
              <a:off x="1555821" y="1212698"/>
              <a:ext cx="1" cy="585141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400000"/>
              <a:headEnd type="stealth" w="med" len="med"/>
              <a:tailEnd type="stealth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354" name="droppedImage.pdf"/>
            <p:cNvPicPr>
              <a:picLocks noChangeAspect="1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1648018" y="4310201"/>
              <a:ext cx="230493" cy="3111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55" name="droppedImage.pdf"/>
            <p:cNvPicPr>
              <a:picLocks noChangeAspect="1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1382952" y="691476"/>
              <a:ext cx="242018" cy="38031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56" name="droppedImage.pdf"/>
            <p:cNvPicPr>
              <a:picLocks noChangeAspect="1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1417526" y="2120527"/>
              <a:ext cx="265067" cy="50708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57" name="droppedImage.pdf"/>
            <p:cNvPicPr>
              <a:picLocks noChangeAspect="1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956542" y="4183431"/>
              <a:ext cx="3595681" cy="88739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58" name="droppedImage.pdf"/>
            <p:cNvPicPr>
              <a:picLocks noChangeAspect="1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1659542" y="1336853"/>
              <a:ext cx="437936" cy="32269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 p14:dur="1000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Shape 361"/>
          <p:cNvSpPr/>
          <p:nvPr/>
        </p:nvSpPr>
        <p:spPr>
          <a:xfrm>
            <a:off x="2738127" y="419100"/>
            <a:ext cx="7518091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Defining the Variation of an Action</a:t>
            </a:r>
          </a:p>
        </p:txBody>
      </p:sp>
      <p:sp>
        <p:nvSpPr>
          <p:cNvPr id="362" name="Shape 362"/>
          <p:cNvSpPr/>
          <p:nvPr/>
        </p:nvSpPr>
        <p:spPr>
          <a:xfrm>
            <a:off x="1487227" y="5810250"/>
            <a:ext cx="4114801" cy="1346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Reduce to single variable calculus!</a:t>
            </a:r>
          </a:p>
        </p:txBody>
      </p:sp>
      <p:sp>
        <p:nvSpPr>
          <p:cNvPr id="363" name="Shape 363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364" name="Shape 364"/>
          <p:cNvSpPr/>
          <p:nvPr/>
        </p:nvSpPr>
        <p:spPr>
          <a:xfrm>
            <a:off x="736600" y="2222500"/>
            <a:ext cx="5600700" cy="1346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u="sng">
                <a:solidFill>
                  <a:srgbClr val="0096FF"/>
                </a:solidFill>
              </a:defRPr>
            </a:lvl1pPr>
          </a:lstStyle>
          <a:p>
            <a:pPr/>
            <a:r>
              <a:t>First Variation of the Action (in direction eta)</a:t>
            </a:r>
          </a:p>
        </p:txBody>
      </p:sp>
      <p:pic>
        <p:nvPicPr>
          <p:cNvPr id="365" name="dropped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6700" y="3937000"/>
            <a:ext cx="6553200" cy="11938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80" name="Group 380"/>
          <p:cNvGrpSpPr/>
          <p:nvPr/>
        </p:nvGrpSpPr>
        <p:grpSpPr>
          <a:xfrm>
            <a:off x="7366000" y="1981200"/>
            <a:ext cx="5474195" cy="5105399"/>
            <a:chOff x="0" y="0"/>
            <a:chExt cx="5474194" cy="5105398"/>
          </a:xfrm>
        </p:grpSpPr>
        <p:pic>
          <p:nvPicPr>
            <p:cNvPr id="366" name="droppedImage.pdf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968066" y="633853"/>
              <a:ext cx="3584155" cy="288115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67" name="droppedImage.pdf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852820" y="4713561"/>
              <a:ext cx="334215" cy="39183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68" name="droppedImage.pdf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4425448" y="4713561"/>
              <a:ext cx="345739" cy="39183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373" name="Group 373"/>
            <p:cNvGrpSpPr/>
            <p:nvPr/>
          </p:nvGrpSpPr>
          <p:grpSpPr>
            <a:xfrm>
              <a:off x="0" y="0"/>
              <a:ext cx="5474195" cy="4748144"/>
              <a:chOff x="0" y="0"/>
              <a:chExt cx="5474194" cy="4748143"/>
            </a:xfrm>
          </p:grpSpPr>
          <p:pic>
            <p:nvPicPr>
              <p:cNvPr id="369" name="droppedImage.pdf"/>
              <p:cNvPicPr>
                <a:picLocks noChangeAspect="1"/>
              </p:cNvPicPr>
              <p:nvPr/>
            </p:nvPicPr>
            <p:blipFill>
              <a:blip r:embed="rId6">
                <a:extLst/>
              </a:blip>
              <a:stretch>
                <a:fillRect/>
              </a:stretch>
            </p:blipFill>
            <p:spPr>
              <a:xfrm>
                <a:off x="0" y="0"/>
                <a:ext cx="5474195" cy="4748144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370" name="droppedImage.pdf"/>
              <p:cNvPicPr>
                <a:picLocks noChangeAspect="1"/>
              </p:cNvPicPr>
              <p:nvPr/>
            </p:nvPicPr>
            <p:blipFill>
              <a:blip r:embed="rId7">
                <a:extLst/>
              </a:blip>
              <a:stretch>
                <a:fillRect/>
              </a:stretch>
            </p:blipFill>
            <p:spPr>
              <a:xfrm>
                <a:off x="945018" y="1475149"/>
                <a:ext cx="3572635" cy="3169274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371" name="droppedImage.pdf"/>
              <p:cNvPicPr>
                <a:picLocks noChangeAspect="1"/>
              </p:cNvPicPr>
              <p:nvPr/>
            </p:nvPicPr>
            <p:blipFill>
              <a:blip r:embed="rId8">
                <a:extLst/>
              </a:blip>
              <a:stretch>
                <a:fillRect/>
              </a:stretch>
            </p:blipFill>
            <p:spPr>
              <a:xfrm>
                <a:off x="933493" y="737574"/>
                <a:ext cx="3584160" cy="2765913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372" name="droppedImage.pdf"/>
              <p:cNvPicPr>
                <a:picLocks noChangeAspect="1"/>
              </p:cNvPicPr>
              <p:nvPr/>
            </p:nvPicPr>
            <p:blipFill>
              <a:blip r:embed="rId9">
                <a:extLst/>
              </a:blip>
              <a:stretch>
                <a:fillRect/>
              </a:stretch>
            </p:blipFill>
            <p:spPr>
              <a:xfrm>
                <a:off x="841297" y="1198559"/>
                <a:ext cx="3791602" cy="243169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sp>
          <p:nvSpPr>
            <p:cNvPr id="374" name="Shape 374"/>
            <p:cNvSpPr/>
            <p:nvPr/>
          </p:nvSpPr>
          <p:spPr>
            <a:xfrm flipH="1">
              <a:off x="1555821" y="1212698"/>
              <a:ext cx="1" cy="585141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400000"/>
              <a:headEnd type="stealth" w="med" len="med"/>
              <a:tailEnd type="stealth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375" name="droppedImage.pdf"/>
            <p:cNvPicPr>
              <a:picLocks noChangeAspect="1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1648018" y="4310201"/>
              <a:ext cx="230493" cy="3111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76" name="droppedImage.pdf"/>
            <p:cNvPicPr>
              <a:picLocks noChangeAspect="1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1382952" y="691476"/>
              <a:ext cx="242018" cy="38031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77" name="droppedImage.pdf"/>
            <p:cNvPicPr>
              <a:picLocks noChangeAspect="1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1417526" y="2120527"/>
              <a:ext cx="265067" cy="50708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78" name="droppedImage.pdf"/>
            <p:cNvPicPr>
              <a:picLocks noChangeAspect="1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956542" y="4183431"/>
              <a:ext cx="3595681" cy="88739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79" name="droppedImage.pdf"/>
            <p:cNvPicPr>
              <a:picLocks noChangeAspect="1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1659542" y="1336853"/>
              <a:ext cx="437936" cy="32269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 p14:dur="1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/>
          <p:nvPr/>
        </p:nvSpPr>
        <p:spPr>
          <a:xfrm>
            <a:off x="4721578" y="419100"/>
            <a:ext cx="3551189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Time Integrator</a:t>
            </a:r>
          </a:p>
        </p:txBody>
      </p:sp>
      <p:sp>
        <p:nvSpPr>
          <p:cNvPr id="143" name="Shape 143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44" name="Shape 144"/>
          <p:cNvSpPr/>
          <p:nvPr/>
        </p:nvSpPr>
        <p:spPr>
          <a:xfrm>
            <a:off x="707665" y="1524000"/>
            <a:ext cx="11579015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Differential equations in time describe physical paths </a:t>
            </a:r>
          </a:p>
        </p:txBody>
      </p:sp>
      <p:sp>
        <p:nvSpPr>
          <p:cNvPr id="145" name="Shape 145"/>
          <p:cNvSpPr/>
          <p:nvPr/>
        </p:nvSpPr>
        <p:spPr>
          <a:xfrm>
            <a:off x="2276692" y="2628900"/>
            <a:ext cx="8453364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Solve for these paths on the computer</a:t>
            </a:r>
          </a:p>
        </p:txBody>
      </p:sp>
      <p:pic>
        <p:nvPicPr>
          <p:cNvPr id="146" name="symplectic-1.mov"/>
          <p:cNvPicPr>
            <a:picLocks noChangeAspect="0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>
            <a:extLst/>
          </a:blip>
          <a:stretch>
            <a:fillRect/>
          </a:stretch>
        </p:blipFill>
        <p:spPr>
          <a:xfrm>
            <a:off x="4216400" y="3594100"/>
            <a:ext cx="4572000" cy="4572000"/>
          </a:xfrm>
          <a:prstGeom prst="rect">
            <a:avLst/>
          </a:prstGeom>
          <a:ln w="12700">
            <a:miter lim="400000"/>
          </a:ln>
        </p:spPr>
      </p:pic>
      <p:sp>
        <p:nvSpPr>
          <p:cNvPr id="147" name="Shape 147"/>
          <p:cNvSpPr/>
          <p:nvPr/>
        </p:nvSpPr>
        <p:spPr>
          <a:xfrm>
            <a:off x="2468134" y="8420100"/>
            <a:ext cx="8066597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Non-damped, Non-Driven Pendulum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after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66" fill="hold"/>
                                        <p:tgtEl>
                                          <p:spTgt spid="14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video fullScrn="0">
              <p:cMediaNode mute="0" showWhenStopped="1" numSld="1" vol="100000">
                <p:cTn id="7" fill="hold" display="0">
                  <p:stCondLst>
                    <p:cond delay="indefinite"/>
                  </p:stCondLst>
                </p:cTn>
                <p:tgtEl>
                  <p:spTgt spid="146"/>
                </p:tgtEl>
              </p:cMediaNode>
            </p:vide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Shape 382"/>
          <p:cNvSpPr/>
          <p:nvPr/>
        </p:nvSpPr>
        <p:spPr>
          <a:xfrm>
            <a:off x="2738127" y="419100"/>
            <a:ext cx="7518091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Defining the Variation of an Action</a:t>
            </a:r>
          </a:p>
        </p:txBody>
      </p:sp>
      <p:sp>
        <p:nvSpPr>
          <p:cNvPr id="383" name="Shape 383"/>
          <p:cNvSpPr/>
          <p:nvPr/>
        </p:nvSpPr>
        <p:spPr>
          <a:xfrm>
            <a:off x="1487227" y="5810250"/>
            <a:ext cx="4114801" cy="1346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Reduce to single variable calculus!</a:t>
            </a:r>
          </a:p>
        </p:txBody>
      </p:sp>
      <p:sp>
        <p:nvSpPr>
          <p:cNvPr id="384" name="Shape 384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385" name="Shape 385"/>
          <p:cNvSpPr/>
          <p:nvPr/>
        </p:nvSpPr>
        <p:spPr>
          <a:xfrm>
            <a:off x="736600" y="2222500"/>
            <a:ext cx="5600700" cy="1346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u="sng">
                <a:solidFill>
                  <a:srgbClr val="0096FF"/>
                </a:solidFill>
              </a:defRPr>
            </a:lvl1pPr>
          </a:lstStyle>
          <a:p>
            <a:pPr/>
            <a:r>
              <a:t>First Variation of the Action (in direction eta)</a:t>
            </a:r>
          </a:p>
        </p:txBody>
      </p:sp>
      <p:pic>
        <p:nvPicPr>
          <p:cNvPr id="386" name="droppedImage.pdf"/>
          <p:cNvPicPr>
            <a:picLocks noChangeAspect="1"/>
          </p:cNvPicPr>
          <p:nvPr/>
        </p:nvPicPr>
        <p:blipFill>
          <a:blip r:embed="rId2">
            <a:alphaModFix amt="50000"/>
            <a:extLst/>
          </a:blip>
          <a:stretch>
            <a:fillRect/>
          </a:stretch>
        </p:blipFill>
        <p:spPr>
          <a:xfrm>
            <a:off x="266700" y="3937000"/>
            <a:ext cx="6553200" cy="11938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87" name="droppedImage.pdf"/>
          <p:cNvPicPr>
            <a:picLocks noChangeAspect="1"/>
          </p:cNvPicPr>
          <p:nvPr/>
        </p:nvPicPr>
        <p:blipFill>
          <a:blip r:embed="rId3">
            <a:alphaModFix amt="50000"/>
            <a:extLst/>
          </a:blip>
          <a:stretch>
            <a:fillRect/>
          </a:stretch>
        </p:blipFill>
        <p:spPr>
          <a:xfrm>
            <a:off x="8334066" y="2615053"/>
            <a:ext cx="3584155" cy="2881153"/>
          </a:xfrm>
          <a:prstGeom prst="rect">
            <a:avLst/>
          </a:prstGeom>
          <a:ln w="12700">
            <a:miter lim="400000"/>
          </a:ln>
        </p:spPr>
      </p:pic>
      <p:pic>
        <p:nvPicPr>
          <p:cNvPr id="388" name="droppedImage.pdf"/>
          <p:cNvPicPr>
            <a:picLocks noChangeAspect="1"/>
          </p:cNvPicPr>
          <p:nvPr/>
        </p:nvPicPr>
        <p:blipFill>
          <a:blip r:embed="rId4">
            <a:alphaModFix amt="50000"/>
            <a:extLst/>
          </a:blip>
          <a:stretch>
            <a:fillRect/>
          </a:stretch>
        </p:blipFill>
        <p:spPr>
          <a:xfrm>
            <a:off x="8218820" y="6694761"/>
            <a:ext cx="334215" cy="391838"/>
          </a:xfrm>
          <a:prstGeom prst="rect">
            <a:avLst/>
          </a:prstGeom>
          <a:ln w="12700">
            <a:miter lim="400000"/>
          </a:ln>
        </p:spPr>
      </p:pic>
      <p:pic>
        <p:nvPicPr>
          <p:cNvPr id="389" name="droppedImage.pdf"/>
          <p:cNvPicPr>
            <a:picLocks noChangeAspect="1"/>
          </p:cNvPicPr>
          <p:nvPr/>
        </p:nvPicPr>
        <p:blipFill>
          <a:blip r:embed="rId5">
            <a:alphaModFix amt="50000"/>
            <a:extLst/>
          </a:blip>
          <a:stretch>
            <a:fillRect/>
          </a:stretch>
        </p:blipFill>
        <p:spPr>
          <a:xfrm>
            <a:off x="11791447" y="6694761"/>
            <a:ext cx="345740" cy="391838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94" name="Group 394"/>
          <p:cNvGrpSpPr/>
          <p:nvPr/>
        </p:nvGrpSpPr>
        <p:grpSpPr>
          <a:xfrm>
            <a:off x="7366000" y="1981200"/>
            <a:ext cx="5474195" cy="4748144"/>
            <a:chOff x="0" y="0"/>
            <a:chExt cx="5474194" cy="4748143"/>
          </a:xfrm>
        </p:grpSpPr>
        <p:pic>
          <p:nvPicPr>
            <p:cNvPr id="390" name="droppedImage.pdf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0" y="0"/>
              <a:ext cx="5474195" cy="474814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91" name="droppedImage.pdf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945018" y="1475149"/>
              <a:ext cx="3572635" cy="316927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92" name="droppedImage.pdf"/>
            <p:cNvPicPr>
              <a:picLocks noChangeAspect="1"/>
            </p:cNvPicPr>
            <p:nvPr/>
          </p:nvPicPr>
          <p:blipFill>
            <a:blip r:embed="rId8">
              <a:alphaModFix amt="50000"/>
              <a:extLst/>
            </a:blip>
            <a:stretch>
              <a:fillRect/>
            </a:stretch>
          </p:blipFill>
          <p:spPr>
            <a:xfrm>
              <a:off x="933493" y="737574"/>
              <a:ext cx="3584160" cy="276591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93" name="droppedImage.pdf"/>
            <p:cNvPicPr>
              <a:picLocks noChangeAspect="1"/>
            </p:cNvPicPr>
            <p:nvPr/>
          </p:nvPicPr>
          <p:blipFill>
            <a:blip r:embed="rId9">
              <a:alphaModFix amt="50000"/>
              <a:extLst/>
            </a:blip>
            <a:stretch>
              <a:fillRect/>
            </a:stretch>
          </p:blipFill>
          <p:spPr>
            <a:xfrm>
              <a:off x="841297" y="1198559"/>
              <a:ext cx="3791602" cy="243169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395" name="Shape 395"/>
          <p:cNvSpPr/>
          <p:nvPr/>
        </p:nvSpPr>
        <p:spPr>
          <a:xfrm>
            <a:off x="8921821" y="3193898"/>
            <a:ext cx="1" cy="585141"/>
          </a:xfrm>
          <a:prstGeom prst="line">
            <a:avLst/>
          </a:prstGeom>
          <a:ln w="38100">
            <a:solidFill>
              <a:srgbClr val="000000">
                <a:alpha val="50000"/>
              </a:srgbClr>
            </a:solidFill>
            <a:miter lim="400000"/>
            <a:headEnd type="stealth"/>
            <a:tailEnd type="stealth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pic>
        <p:nvPicPr>
          <p:cNvPr id="396" name="droppedImage.pdf"/>
          <p:cNvPicPr>
            <a:picLocks noChangeAspect="1"/>
          </p:cNvPicPr>
          <p:nvPr/>
        </p:nvPicPr>
        <p:blipFill>
          <a:blip r:embed="rId10">
            <a:alphaModFix amt="50000"/>
            <a:extLst/>
          </a:blip>
          <a:stretch>
            <a:fillRect/>
          </a:stretch>
        </p:blipFill>
        <p:spPr>
          <a:xfrm>
            <a:off x="9014018" y="6291401"/>
            <a:ext cx="230493" cy="311166"/>
          </a:xfrm>
          <a:prstGeom prst="rect">
            <a:avLst/>
          </a:prstGeom>
          <a:ln w="12700">
            <a:miter lim="400000"/>
          </a:ln>
        </p:spPr>
      </p:pic>
      <p:pic>
        <p:nvPicPr>
          <p:cNvPr id="397" name="droppedImage.pdf"/>
          <p:cNvPicPr>
            <a:picLocks noChangeAspect="1"/>
          </p:cNvPicPr>
          <p:nvPr/>
        </p:nvPicPr>
        <p:blipFill>
          <a:blip r:embed="rId11">
            <a:alphaModFix amt="50000"/>
            <a:extLst/>
          </a:blip>
          <a:stretch>
            <a:fillRect/>
          </a:stretch>
        </p:blipFill>
        <p:spPr>
          <a:xfrm>
            <a:off x="8748952" y="2672676"/>
            <a:ext cx="242018" cy="380313"/>
          </a:xfrm>
          <a:prstGeom prst="rect">
            <a:avLst/>
          </a:prstGeom>
          <a:ln w="12700">
            <a:miter lim="400000"/>
          </a:ln>
        </p:spPr>
      </p:pic>
      <p:pic>
        <p:nvPicPr>
          <p:cNvPr id="398" name="droppedImage.pdf"/>
          <p:cNvPicPr>
            <a:picLocks noChangeAspect="1"/>
          </p:cNvPicPr>
          <p:nvPr/>
        </p:nvPicPr>
        <p:blipFill>
          <a:blip r:embed="rId12">
            <a:alphaModFix amt="50000"/>
            <a:extLst/>
          </a:blip>
          <a:stretch>
            <a:fillRect/>
          </a:stretch>
        </p:blipFill>
        <p:spPr>
          <a:xfrm>
            <a:off x="8783525" y="4101727"/>
            <a:ext cx="265068" cy="507084"/>
          </a:xfrm>
          <a:prstGeom prst="rect">
            <a:avLst/>
          </a:prstGeom>
          <a:ln w="12700">
            <a:miter lim="400000"/>
          </a:ln>
        </p:spPr>
      </p:pic>
      <p:pic>
        <p:nvPicPr>
          <p:cNvPr id="399" name="droppedImage.pdf"/>
          <p:cNvPicPr>
            <a:picLocks noChangeAspect="1"/>
          </p:cNvPicPr>
          <p:nvPr/>
        </p:nvPicPr>
        <p:blipFill>
          <a:blip r:embed="rId13">
            <a:alphaModFix amt="50000"/>
            <a:extLst/>
          </a:blip>
          <a:stretch>
            <a:fillRect/>
          </a:stretch>
        </p:blipFill>
        <p:spPr>
          <a:xfrm>
            <a:off x="8322541" y="6164631"/>
            <a:ext cx="3595681" cy="887396"/>
          </a:xfrm>
          <a:prstGeom prst="rect">
            <a:avLst/>
          </a:prstGeom>
          <a:ln w="12700">
            <a:miter lim="400000"/>
          </a:ln>
        </p:spPr>
      </p:pic>
      <p:pic>
        <p:nvPicPr>
          <p:cNvPr id="400" name="droppedImage.pdf"/>
          <p:cNvPicPr>
            <a:picLocks noChangeAspect="1"/>
          </p:cNvPicPr>
          <p:nvPr/>
        </p:nvPicPr>
        <p:blipFill>
          <a:blip r:embed="rId14">
            <a:alphaModFix amt="50000"/>
            <a:extLst/>
          </a:blip>
          <a:stretch>
            <a:fillRect/>
          </a:stretch>
        </p:blipFill>
        <p:spPr>
          <a:xfrm>
            <a:off x="9025542" y="3318053"/>
            <a:ext cx="437936" cy="322690"/>
          </a:xfrm>
          <a:prstGeom prst="rect">
            <a:avLst/>
          </a:prstGeom>
          <a:ln w="12700">
            <a:miter lim="400000"/>
          </a:ln>
        </p:spPr>
      </p:pic>
      <p:sp>
        <p:nvSpPr>
          <p:cNvPr id="401" name="Shape 401"/>
          <p:cNvSpPr/>
          <p:nvPr/>
        </p:nvSpPr>
        <p:spPr>
          <a:xfrm>
            <a:off x="1676400" y="3460750"/>
            <a:ext cx="9639300" cy="2311400"/>
          </a:xfrm>
          <a:prstGeom prst="rect">
            <a:avLst/>
          </a:prstGeom>
          <a:solidFill>
            <a:srgbClr val="D6D6D6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5000"/>
            </a:lvl1pPr>
          </a:lstStyle>
          <a:p>
            <a:pPr/>
            <a:r>
              <a:t>Differentiating a given path with respect to all smooth variations reduces to single variable calculus.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Shape 403"/>
          <p:cNvSpPr/>
          <p:nvPr/>
        </p:nvSpPr>
        <p:spPr>
          <a:xfrm>
            <a:off x="3937886" y="419100"/>
            <a:ext cx="5118573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Particle Example: Setup</a:t>
            </a:r>
          </a:p>
        </p:txBody>
      </p:sp>
      <p:grpSp>
        <p:nvGrpSpPr>
          <p:cNvPr id="412" name="Group 412"/>
          <p:cNvGrpSpPr/>
          <p:nvPr/>
        </p:nvGrpSpPr>
        <p:grpSpPr>
          <a:xfrm>
            <a:off x="6197600" y="2209800"/>
            <a:ext cx="7429500" cy="5626100"/>
            <a:chOff x="0" y="0"/>
            <a:chExt cx="7429500" cy="5626100"/>
          </a:xfrm>
        </p:grpSpPr>
        <p:pic>
          <p:nvPicPr>
            <p:cNvPr id="404" name="droppedImage.pdf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054100" y="660400"/>
              <a:ext cx="3924300" cy="32512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05" name="droppedImage.pdf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5003800" y="1016000"/>
              <a:ext cx="2425700" cy="38481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06" name="droppedImage.pdf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6032500" cy="52324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07" name="droppedImage.pdf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1041400" y="1625600"/>
              <a:ext cx="3937000" cy="34925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08" name="droppedImage.pdf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927100" y="1320800"/>
              <a:ext cx="4178300" cy="26797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09" name="droppedImage.pdf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5956300" y="5232400"/>
              <a:ext cx="177800" cy="3429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10" name="droppedImage.pdf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939800" y="5194300"/>
              <a:ext cx="368300" cy="4318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11" name="droppedImage.pdf"/>
            <p:cNvPicPr>
              <a:picLocks noChangeAspect="1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4876800" y="5194300"/>
              <a:ext cx="381000" cy="4318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413" name="droppedImage.pdf"/>
          <p:cNvPicPr>
            <a:picLocks noChangeAspect="1"/>
          </p:cNvPicPr>
          <p:nvPr/>
        </p:nvPicPr>
        <p:blipFill>
          <a:blip r:embed="rId10">
            <a:alphaModFix amt="25000"/>
            <a:extLst/>
          </a:blip>
          <a:stretch>
            <a:fillRect/>
          </a:stretch>
        </p:blipFill>
        <p:spPr>
          <a:xfrm>
            <a:off x="1168400" y="7683500"/>
            <a:ext cx="8039100" cy="1625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14" name="droppedImage.pdf"/>
          <p:cNvPicPr>
            <a:picLocks noChangeAspect="1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939800" y="2171700"/>
            <a:ext cx="2590800" cy="4318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15" name="droppedImage.pdf"/>
          <p:cNvPicPr>
            <a:picLocks noChangeAspect="1"/>
          </p:cNvPicPr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1066800" y="3060700"/>
            <a:ext cx="2755900" cy="14097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16" name="droppedImage.pdf"/>
          <p:cNvPicPr>
            <a:picLocks noChangeAspect="1"/>
          </p:cNvPicPr>
          <p:nvPr/>
        </p:nvPicPr>
        <p:blipFill>
          <a:blip r:embed="rId13">
            <a:extLst/>
          </a:blip>
          <a:stretch>
            <a:fillRect/>
          </a:stretch>
        </p:blipFill>
        <p:spPr>
          <a:xfrm>
            <a:off x="558800" y="4914900"/>
            <a:ext cx="5397500" cy="14097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17" name="droppedImage.pdf"/>
          <p:cNvPicPr>
            <a:picLocks noChangeAspect="1"/>
          </p:cNvPicPr>
          <p:nvPr/>
        </p:nvPicPr>
        <p:blipFill>
          <a:blip r:embed="rId14">
            <a:extLst/>
          </a:blip>
          <a:stretch>
            <a:fillRect/>
          </a:stretch>
        </p:blipFill>
        <p:spPr>
          <a:xfrm>
            <a:off x="8001000" y="3416300"/>
            <a:ext cx="266700" cy="419100"/>
          </a:xfrm>
          <a:prstGeom prst="rect">
            <a:avLst/>
          </a:prstGeom>
          <a:ln w="12700">
            <a:miter lim="400000"/>
          </a:ln>
        </p:spPr>
      </p:pic>
      <p:sp>
        <p:nvSpPr>
          <p:cNvPr id="418" name="Shape 418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mph" nodeType="clickEffect" presetID="9" grpId="1" fill="hold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 fill="hold"/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.00"/>
                                      </p:to>
                                    </p:set>
                                    <p:animEffect filter="image" prLst="opacity: 1.00; ">
                                      <p:cBhvr>
                                        <p:cTn id="7" dur="indefinite" fill="hold"/>
                                        <p:tgtEl>
                                          <p:spTgt spid="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13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Shape 420"/>
          <p:cNvSpPr/>
          <p:nvPr/>
        </p:nvSpPr>
        <p:spPr>
          <a:xfrm>
            <a:off x="1739304" y="419100"/>
            <a:ext cx="9515737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Particle Example:  Investigating the Variation</a:t>
            </a:r>
          </a:p>
        </p:txBody>
      </p:sp>
      <p:pic>
        <p:nvPicPr>
          <p:cNvPr id="421" name="dropped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22400" y="1536700"/>
            <a:ext cx="6438900" cy="1308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22" name="droppedImage.pdf"/>
          <p:cNvPicPr>
            <a:picLocks noChangeAspect="1"/>
          </p:cNvPicPr>
          <p:nvPr/>
        </p:nvPicPr>
        <p:blipFill>
          <a:blip r:embed="rId3">
            <a:alphaModFix amt="25000"/>
            <a:extLst/>
          </a:blip>
          <a:stretch>
            <a:fillRect/>
          </a:stretch>
        </p:blipFill>
        <p:spPr>
          <a:xfrm>
            <a:off x="1524000" y="4953000"/>
            <a:ext cx="9245600" cy="1308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23" name="droppedImage.pdf"/>
          <p:cNvPicPr>
            <a:picLocks noChangeAspect="1"/>
          </p:cNvPicPr>
          <p:nvPr/>
        </p:nvPicPr>
        <p:blipFill>
          <a:blip r:embed="rId4">
            <a:alphaModFix amt="25000"/>
            <a:extLst/>
          </a:blip>
          <a:stretch>
            <a:fillRect/>
          </a:stretch>
        </p:blipFill>
        <p:spPr>
          <a:xfrm>
            <a:off x="1511300" y="6464300"/>
            <a:ext cx="7950200" cy="1308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24" name="droppedImage.pdf"/>
          <p:cNvPicPr>
            <a:picLocks noChangeAspect="1"/>
          </p:cNvPicPr>
          <p:nvPr/>
        </p:nvPicPr>
        <p:blipFill>
          <a:blip r:embed="rId5">
            <a:alphaModFix amt="25000"/>
            <a:extLst/>
          </a:blip>
          <a:stretch>
            <a:fillRect/>
          </a:stretch>
        </p:blipFill>
        <p:spPr>
          <a:xfrm>
            <a:off x="1460500" y="7975600"/>
            <a:ext cx="6807200" cy="1308100"/>
          </a:xfrm>
          <a:prstGeom prst="rect">
            <a:avLst/>
          </a:prstGeom>
          <a:ln w="12700">
            <a:miter lim="400000"/>
          </a:ln>
        </p:spPr>
      </p:pic>
      <p:sp>
        <p:nvSpPr>
          <p:cNvPr id="425" name="Shape 425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grpSp>
        <p:nvGrpSpPr>
          <p:cNvPr id="440" name="Group 440"/>
          <p:cNvGrpSpPr/>
          <p:nvPr/>
        </p:nvGrpSpPr>
        <p:grpSpPr>
          <a:xfrm>
            <a:off x="9017000" y="1219200"/>
            <a:ext cx="3924315" cy="3659922"/>
            <a:chOff x="0" y="0"/>
            <a:chExt cx="3924314" cy="3659921"/>
          </a:xfrm>
        </p:grpSpPr>
        <p:pic>
          <p:nvPicPr>
            <p:cNvPr id="426" name="droppedImage.pdf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693980" y="454392"/>
              <a:ext cx="2569389" cy="206542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27" name="droppedImage.pdf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611364" y="3379023"/>
              <a:ext cx="239590" cy="28089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28" name="droppedImage.pdf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3172483" y="3379023"/>
              <a:ext cx="247852" cy="28089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433" name="Group 433"/>
            <p:cNvGrpSpPr/>
            <p:nvPr/>
          </p:nvGrpSpPr>
          <p:grpSpPr>
            <a:xfrm>
              <a:off x="0" y="0"/>
              <a:ext cx="3924315" cy="3403824"/>
              <a:chOff x="0" y="0"/>
              <a:chExt cx="3924314" cy="3403823"/>
            </a:xfrm>
          </p:grpSpPr>
          <p:pic>
            <p:nvPicPr>
              <p:cNvPr id="429" name="droppedImage.pdf"/>
              <p:cNvPicPr>
                <a:picLocks noChangeAspect="1"/>
              </p:cNvPicPr>
              <p:nvPr/>
            </p:nvPicPr>
            <p:blipFill>
              <a:blip r:embed="rId9">
                <a:extLst/>
              </a:blip>
              <a:stretch>
                <a:fillRect/>
              </a:stretch>
            </p:blipFill>
            <p:spPr>
              <a:xfrm>
                <a:off x="0" y="0"/>
                <a:ext cx="3924315" cy="3403824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430" name="droppedImage.pdf"/>
              <p:cNvPicPr>
                <a:picLocks noChangeAspect="1"/>
              </p:cNvPicPr>
              <p:nvPr/>
            </p:nvPicPr>
            <p:blipFill>
              <a:blip r:embed="rId10">
                <a:extLst/>
              </a:blip>
              <a:stretch>
                <a:fillRect/>
              </a:stretch>
            </p:blipFill>
            <p:spPr>
              <a:xfrm>
                <a:off x="677459" y="1057496"/>
                <a:ext cx="2561135" cy="2271973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431" name="droppedImage.pdf"/>
              <p:cNvPicPr>
                <a:picLocks noChangeAspect="1"/>
              </p:cNvPicPr>
              <p:nvPr/>
            </p:nvPicPr>
            <p:blipFill>
              <a:blip r:embed="rId11">
                <a:extLst/>
              </a:blip>
              <a:stretch>
                <a:fillRect/>
              </a:stretch>
            </p:blipFill>
            <p:spPr>
              <a:xfrm>
                <a:off x="669197" y="528748"/>
                <a:ext cx="2569396" cy="1982814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432" name="droppedImage.pdf"/>
              <p:cNvPicPr>
                <a:picLocks noChangeAspect="1"/>
              </p:cNvPicPr>
              <p:nvPr/>
            </p:nvPicPr>
            <p:blipFill>
              <a:blip r:embed="rId12">
                <a:extLst/>
              </a:blip>
              <a:stretch>
                <a:fillRect/>
              </a:stretch>
            </p:blipFill>
            <p:spPr>
              <a:xfrm>
                <a:off x="603104" y="859215"/>
                <a:ext cx="2718105" cy="174322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sp>
          <p:nvSpPr>
            <p:cNvPr id="434" name="Shape 434"/>
            <p:cNvSpPr/>
            <p:nvPr/>
          </p:nvSpPr>
          <p:spPr>
            <a:xfrm>
              <a:off x="1115325" y="869350"/>
              <a:ext cx="1" cy="41947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headEnd type="stealth" w="med" len="med"/>
              <a:tailEnd type="stealth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435" name="droppedImage.pdf"/>
            <p:cNvPicPr>
              <a:picLocks noChangeAspect="1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1181419" y="3089864"/>
              <a:ext cx="165235" cy="22306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36" name="droppedImage.pdf"/>
            <p:cNvPicPr>
              <a:picLocks noChangeAspect="1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991400" y="495700"/>
              <a:ext cx="173497" cy="27263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37" name="droppedImage.pdf"/>
            <p:cNvPicPr>
              <a:picLocks noChangeAspect="1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1016186" y="1520148"/>
              <a:ext cx="190020" cy="36351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38" name="droppedImage.pdf"/>
            <p:cNvPicPr>
              <a:picLocks noChangeAspect="1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685718" y="2998987"/>
              <a:ext cx="2577652" cy="63615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39" name="droppedImage.pdf"/>
            <p:cNvPicPr>
              <a:picLocks noChangeAspect="1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1189680" y="958353"/>
              <a:ext cx="313946" cy="23132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441" name="droppedImage.pdf"/>
          <p:cNvPicPr>
            <a:picLocks noChangeAspect="1"/>
          </p:cNvPicPr>
          <p:nvPr/>
        </p:nvPicPr>
        <p:blipFill>
          <a:blip r:embed="rId18">
            <a:alphaModFix amt="25000"/>
            <a:extLst/>
          </a:blip>
          <a:stretch>
            <a:fillRect/>
          </a:stretch>
        </p:blipFill>
        <p:spPr>
          <a:xfrm>
            <a:off x="939800" y="3225800"/>
            <a:ext cx="5689600" cy="10668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mph" nodeType="clickEffect" presetID="9" grpId="1" fill="hold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 fill="hold"/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.00"/>
                                      </p:to>
                                    </p:set>
                                    <p:animEffect filter="image" prLst="opacity: 1.00; ">
                                      <p:cBhvr>
                                        <p:cTn id="7" dur="indefinite" fill="hold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mph" nodeType="clickEffect" presetID="9" grpId="2" fill="hold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indefinite" fill="hold"/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.00"/>
                                      </p:to>
                                    </p:set>
                                    <p:animEffect filter="image" prLst="opacity: 1.00; ">
                                      <p:cBhvr>
                                        <p:cTn id="12" dur="indefinite" fill="hold"/>
                                        <p:tgtEl>
                                          <p:spTgt spid="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mph" nodeType="clickEffect" presetID="9" grpId="3" fill="hold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indefinite" fill="hold"/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.00"/>
                                      </p:to>
                                    </p:set>
                                    <p:animEffect filter="image" prLst="opacity: 1.00; ">
                                      <p:cBhvr>
                                        <p:cTn id="17" dur="indefinite" fill="hold"/>
                                        <p:tgtEl>
                                          <p:spTgt spid="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mph" nodeType="clickEffect" presetID="9" grpId="4" fill="hold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indefinite" fill="hold"/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.00"/>
                                      </p:to>
                                    </p:set>
                                    <p:animEffect filter="image" prLst="opacity: 1.00; ">
                                      <p:cBhvr>
                                        <p:cTn id="22" dur="indefinite" fill="hold"/>
                                        <p:tgtEl>
                                          <p:spTgt spid="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41" grpId="1"/>
      <p:bldP build="whole" bldLvl="1" animBg="1" rev="0" advAuto="0" spid="423" grpId="3"/>
      <p:bldP build="whole" bldLvl="1" animBg="1" rev="0" advAuto="0" spid="424" grpId="4"/>
      <p:bldP build="whole" bldLvl="1" animBg="1" rev="0" advAuto="0" spid="422" grpId="2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Shape 443"/>
          <p:cNvSpPr/>
          <p:nvPr/>
        </p:nvSpPr>
        <p:spPr>
          <a:xfrm>
            <a:off x="1501254" y="419100"/>
            <a:ext cx="9991837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Variational Trick: Essential Integration by Parts</a:t>
            </a:r>
          </a:p>
        </p:txBody>
      </p:sp>
      <p:grpSp>
        <p:nvGrpSpPr>
          <p:cNvPr id="447" name="Group 447"/>
          <p:cNvGrpSpPr/>
          <p:nvPr/>
        </p:nvGrpSpPr>
        <p:grpSpPr>
          <a:xfrm>
            <a:off x="2197100" y="4508499"/>
            <a:ext cx="8597900" cy="2527301"/>
            <a:chOff x="0" y="0"/>
            <a:chExt cx="8597900" cy="2527300"/>
          </a:xfrm>
        </p:grpSpPr>
        <p:sp>
          <p:nvSpPr>
            <p:cNvPr id="444" name="Shape 444"/>
            <p:cNvSpPr/>
            <p:nvPr/>
          </p:nvSpPr>
          <p:spPr>
            <a:xfrm>
              <a:off x="0" y="1803400"/>
              <a:ext cx="8597900" cy="7239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/>
              <a:r>
                <a:t>recall offset vanishes at endpoints</a:t>
              </a:r>
            </a:p>
          </p:txBody>
        </p:sp>
        <p:sp>
          <p:nvSpPr>
            <p:cNvPr id="445" name="Shape 445"/>
            <p:cNvSpPr/>
            <p:nvPr/>
          </p:nvSpPr>
          <p:spPr>
            <a:xfrm flipH="1" flipV="1">
              <a:off x="3314700" y="0"/>
              <a:ext cx="1208572" cy="1208572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400000"/>
              <a:headEnd type="stealth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446" name="droppedImage.pdf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4660900" y="1181100"/>
              <a:ext cx="279400" cy="4445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448" name="droppedImage.pdf"/>
          <p:cNvPicPr>
            <a:picLocks noChangeAspect="1"/>
          </p:cNvPicPr>
          <p:nvPr/>
        </p:nvPicPr>
        <p:blipFill>
          <a:blip r:embed="rId3">
            <a:alphaModFix amt="25000"/>
            <a:extLst/>
          </a:blip>
          <a:stretch>
            <a:fillRect/>
          </a:stretch>
        </p:blipFill>
        <p:spPr>
          <a:xfrm>
            <a:off x="1587500" y="4305300"/>
            <a:ext cx="9626600" cy="13081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451" name="Group 451"/>
          <p:cNvGrpSpPr/>
          <p:nvPr/>
        </p:nvGrpSpPr>
        <p:grpSpPr>
          <a:xfrm>
            <a:off x="2197100" y="1016000"/>
            <a:ext cx="8597900" cy="2882900"/>
            <a:chOff x="0" y="0"/>
            <a:chExt cx="8597900" cy="2882899"/>
          </a:xfrm>
        </p:grpSpPr>
        <p:sp>
          <p:nvSpPr>
            <p:cNvPr id="449" name="Shape 449"/>
            <p:cNvSpPr/>
            <p:nvPr/>
          </p:nvSpPr>
          <p:spPr>
            <a:xfrm>
              <a:off x="0" y="2158999"/>
              <a:ext cx="8597900" cy="7239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/>
              <a:r>
                <a:t>get rid of derivates of the offset</a:t>
              </a:r>
            </a:p>
          </p:txBody>
        </p:sp>
        <p:sp>
          <p:nvSpPr>
            <p:cNvPr id="450" name="Shape 450"/>
            <p:cNvSpPr/>
            <p:nvPr/>
          </p:nvSpPr>
          <p:spPr>
            <a:xfrm>
              <a:off x="3568700" y="0"/>
              <a:ext cx="1270000" cy="2247900"/>
            </a:xfrm>
            <a:prstGeom prst="ellipse">
              <a:avLst/>
            </a:prstGeom>
            <a:noFill/>
            <a:ln w="50800" cap="flat">
              <a:solidFill>
                <a:srgbClr val="FF57B4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</p:grpSp>
      <p:sp>
        <p:nvSpPr>
          <p:cNvPr id="452" name="Shape 452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453" name="droppedImag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298700" y="1485900"/>
            <a:ext cx="8394700" cy="1308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54" name="droppedImage.pdf"/>
          <p:cNvPicPr>
            <a:picLocks noChangeAspect="1"/>
          </p:cNvPicPr>
          <p:nvPr/>
        </p:nvPicPr>
        <p:blipFill>
          <a:blip r:embed="rId5">
            <a:alphaModFix amt="25000"/>
            <a:extLst/>
          </a:blip>
          <a:stretch>
            <a:fillRect/>
          </a:stretch>
        </p:blipFill>
        <p:spPr>
          <a:xfrm>
            <a:off x="2692400" y="7442200"/>
            <a:ext cx="7620000" cy="13081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mph" nodeType="clickEffect" presetID="9" grpId="2" fill="hold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indefinite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.00"/>
                                      </p:to>
                                    </p:set>
                                    <p:animEffect filter="image" prLst="opacity: 1.00; ">
                                      <p:cBhvr>
                                        <p:cTn id="11" dur="indefinite" fill="hold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mph" nodeType="clickEffect" presetID="9" grpId="4" fill="hold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indefinite" fill="hold"/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.00"/>
                                      </p:to>
                                    </p:set>
                                    <p:animEffect filter="image" prLst="opacity: 1.00; ">
                                      <p:cBhvr>
                                        <p:cTn id="20" dur="indefinite" fill="hold"/>
                                        <p:tgtEl>
                                          <p:spTgt spid="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51" grpId="1"/>
      <p:bldP build="whole" bldLvl="1" animBg="1" rev="0" advAuto="0" spid="448" grpId="2"/>
      <p:bldP build="whole" bldLvl="1" animBg="1" rev="0" advAuto="0" spid="454" grpId="4"/>
      <p:bldP build="whole" bldLvl="1" animBg="1" rev="0" advAuto="0" spid="447" grpId="3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Shape 456"/>
          <p:cNvSpPr/>
          <p:nvPr/>
        </p:nvSpPr>
        <p:spPr>
          <a:xfrm>
            <a:off x="1501254" y="419100"/>
            <a:ext cx="9991837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Variational Trick: Essential Integration by Parts</a:t>
            </a:r>
          </a:p>
        </p:txBody>
      </p:sp>
      <p:sp>
        <p:nvSpPr>
          <p:cNvPr id="457" name="Shape 457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458" name="droppedImage.pdf"/>
          <p:cNvPicPr>
            <a:picLocks noChangeAspect="1"/>
          </p:cNvPicPr>
          <p:nvPr/>
        </p:nvPicPr>
        <p:blipFill>
          <a:blip r:embed="rId2">
            <a:alphaModFix amt="25000"/>
            <a:extLst/>
          </a:blip>
          <a:stretch>
            <a:fillRect/>
          </a:stretch>
        </p:blipFill>
        <p:spPr>
          <a:xfrm>
            <a:off x="1587500" y="4559300"/>
            <a:ext cx="9626600" cy="1308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59" name="droppedImage.pdf"/>
          <p:cNvPicPr>
            <a:picLocks noChangeAspect="1"/>
          </p:cNvPicPr>
          <p:nvPr/>
        </p:nvPicPr>
        <p:blipFill>
          <a:blip r:embed="rId3">
            <a:alphaModFix amt="25000"/>
            <a:extLst/>
          </a:blip>
          <a:stretch>
            <a:fillRect/>
          </a:stretch>
        </p:blipFill>
        <p:spPr>
          <a:xfrm>
            <a:off x="2298700" y="1739900"/>
            <a:ext cx="8394700" cy="1308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60" name="droppedImage.pdf"/>
          <p:cNvPicPr>
            <a:picLocks noChangeAspect="1"/>
          </p:cNvPicPr>
          <p:nvPr/>
        </p:nvPicPr>
        <p:blipFill>
          <a:blip r:embed="rId4">
            <a:alphaModFix amt="25000"/>
            <a:extLst/>
          </a:blip>
          <a:stretch>
            <a:fillRect/>
          </a:stretch>
        </p:blipFill>
        <p:spPr>
          <a:xfrm>
            <a:off x="2692400" y="7696200"/>
            <a:ext cx="7620000" cy="1308100"/>
          </a:xfrm>
          <a:prstGeom prst="rect">
            <a:avLst/>
          </a:prstGeom>
          <a:ln w="12700">
            <a:miter lim="400000"/>
          </a:ln>
        </p:spPr>
      </p:pic>
      <p:sp>
        <p:nvSpPr>
          <p:cNvPr id="461" name="Shape 461"/>
          <p:cNvSpPr/>
          <p:nvPr/>
        </p:nvSpPr>
        <p:spPr>
          <a:xfrm>
            <a:off x="1676400" y="3346450"/>
            <a:ext cx="9639300" cy="3048000"/>
          </a:xfrm>
          <a:prstGeom prst="rect">
            <a:avLst/>
          </a:prstGeom>
          <a:solidFill>
            <a:srgbClr val="D6D6D6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5000"/>
            </a:pPr>
            <a:r>
              <a:t>Integrate by parts to get rid of the derivatives of the smooth offset. </a:t>
            </a:r>
          </a:p>
          <a:p>
            <a:pPr>
              <a:defRPr sz="5000"/>
            </a:pPr>
            <a:r>
              <a:t>This requires the offset to vanish at the boundary.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Shape 463"/>
          <p:cNvSpPr/>
          <p:nvPr/>
        </p:nvSpPr>
        <p:spPr>
          <a:xfrm>
            <a:off x="1813402" y="419100"/>
            <a:ext cx="9367541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Particle Example: Investigating the Variation</a:t>
            </a:r>
          </a:p>
        </p:txBody>
      </p:sp>
      <p:sp>
        <p:nvSpPr>
          <p:cNvPr id="464" name="Shape 464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465" name="dropped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82700" y="2705100"/>
            <a:ext cx="10426700" cy="16256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471" name="Group 471"/>
          <p:cNvGrpSpPr/>
          <p:nvPr/>
        </p:nvGrpSpPr>
        <p:grpSpPr>
          <a:xfrm>
            <a:off x="2179687" y="5740400"/>
            <a:ext cx="8628013" cy="762000"/>
            <a:chOff x="0" y="0"/>
            <a:chExt cx="8628012" cy="762000"/>
          </a:xfrm>
        </p:grpSpPr>
        <p:grpSp>
          <p:nvGrpSpPr>
            <p:cNvPr id="469" name="Group 469"/>
            <p:cNvGrpSpPr/>
            <p:nvPr/>
          </p:nvGrpSpPr>
          <p:grpSpPr>
            <a:xfrm>
              <a:off x="0" y="0"/>
              <a:ext cx="8628013" cy="723900"/>
              <a:chOff x="0" y="0"/>
              <a:chExt cx="8628012" cy="723900"/>
            </a:xfrm>
          </p:grpSpPr>
          <p:sp>
            <p:nvSpPr>
              <p:cNvPr id="466" name="Shape 466"/>
              <p:cNvSpPr/>
              <p:nvPr/>
            </p:nvSpPr>
            <p:spPr>
              <a:xfrm>
                <a:off x="0" y="0"/>
                <a:ext cx="1929371" cy="72390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/>
              <a:p>
                <a:pPr/>
                <a:r>
                  <a:t>When is</a:t>
                </a:r>
              </a:p>
            </p:txBody>
          </p:sp>
          <p:sp>
            <p:nvSpPr>
              <p:cNvPr id="467" name="Shape 467"/>
              <p:cNvSpPr/>
              <p:nvPr/>
            </p:nvSpPr>
            <p:spPr>
              <a:xfrm>
                <a:off x="4964558" y="0"/>
                <a:ext cx="3058680" cy="72390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/>
              <a:p>
                <a:pPr/>
                <a:r>
                  <a:t>for all offsets </a:t>
                </a:r>
              </a:p>
            </p:txBody>
          </p:sp>
          <p:pic>
            <p:nvPicPr>
              <p:cNvPr id="468" name="droppedImage.pdf"/>
              <p:cNvPicPr>
                <a:picLocks noChangeAspect="1"/>
              </p:cNvPicPr>
              <p:nvPr/>
            </p:nvPicPr>
            <p:blipFill>
              <a:blip r:embed="rId3">
                <a:extLst/>
              </a:blip>
              <a:stretch>
                <a:fillRect/>
              </a:stretch>
            </p:blipFill>
            <p:spPr>
              <a:xfrm>
                <a:off x="8031112" y="127000"/>
                <a:ext cx="596901" cy="596900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pic>
          <p:nvPicPr>
            <p:cNvPr id="470" name="droppedImage.pdf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2049412" y="88900"/>
              <a:ext cx="2933701" cy="6731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 p14:dur="1000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Shape 473"/>
          <p:cNvSpPr/>
          <p:nvPr/>
        </p:nvSpPr>
        <p:spPr>
          <a:xfrm>
            <a:off x="1700107" y="419100"/>
            <a:ext cx="9594131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Fundamental Lemma of  Variational Calculus</a:t>
            </a:r>
          </a:p>
        </p:txBody>
      </p:sp>
      <p:sp>
        <p:nvSpPr>
          <p:cNvPr id="474" name="Shape 474"/>
          <p:cNvSpPr/>
          <p:nvPr/>
        </p:nvSpPr>
        <p:spPr>
          <a:xfrm>
            <a:off x="4154022" y="7899399"/>
            <a:ext cx="4686301" cy="723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...believable, but why?</a:t>
            </a:r>
          </a:p>
        </p:txBody>
      </p:sp>
      <p:sp>
        <p:nvSpPr>
          <p:cNvPr id="475" name="Shape 475"/>
          <p:cNvSpPr/>
          <p:nvPr/>
        </p:nvSpPr>
        <p:spPr>
          <a:xfrm>
            <a:off x="6650304" y="1758950"/>
            <a:ext cx="364592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if</a:t>
            </a:r>
          </a:p>
        </p:txBody>
      </p:sp>
      <p:sp>
        <p:nvSpPr>
          <p:cNvPr id="476" name="Shape 476"/>
          <p:cNvSpPr/>
          <p:nvPr/>
        </p:nvSpPr>
        <p:spPr>
          <a:xfrm>
            <a:off x="228600" y="1765300"/>
            <a:ext cx="5715000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For a continuous function </a:t>
            </a:r>
          </a:p>
        </p:txBody>
      </p:sp>
      <p:pic>
        <p:nvPicPr>
          <p:cNvPr id="477" name="dropped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651500" y="4978400"/>
            <a:ext cx="990600" cy="635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78" name="dropped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810000" y="2895600"/>
            <a:ext cx="5143500" cy="1625600"/>
          </a:xfrm>
          <a:prstGeom prst="rect">
            <a:avLst/>
          </a:prstGeom>
          <a:ln w="12700">
            <a:miter lim="400000"/>
          </a:ln>
        </p:spPr>
      </p:pic>
      <p:sp>
        <p:nvSpPr>
          <p:cNvPr id="479" name="Shape 479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480" name="Shape 480"/>
          <p:cNvSpPr/>
          <p:nvPr/>
        </p:nvSpPr>
        <p:spPr>
          <a:xfrm>
            <a:off x="6836395" y="4959350"/>
            <a:ext cx="1059210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with</a:t>
            </a:r>
          </a:p>
        </p:txBody>
      </p:sp>
      <p:pic>
        <p:nvPicPr>
          <p:cNvPr id="481" name="droppedImag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045200" y="1892300"/>
            <a:ext cx="469900" cy="469900"/>
          </a:xfrm>
          <a:prstGeom prst="rect">
            <a:avLst/>
          </a:prstGeom>
          <a:ln w="12700">
            <a:miter lim="400000"/>
          </a:ln>
        </p:spPr>
      </p:pic>
      <p:sp>
        <p:nvSpPr>
          <p:cNvPr id="482" name="Shape 482"/>
          <p:cNvSpPr/>
          <p:nvPr/>
        </p:nvSpPr>
        <p:spPr>
          <a:xfrm>
            <a:off x="229282" y="4927600"/>
            <a:ext cx="5264684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for </a:t>
            </a:r>
            <a:r>
              <a:rPr u="sng"/>
              <a:t>all</a:t>
            </a:r>
            <a:r>
              <a:t> smooth functions</a:t>
            </a:r>
          </a:p>
        </p:txBody>
      </p:sp>
      <p:pic>
        <p:nvPicPr>
          <p:cNvPr id="483" name="droppedImage.pd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089900" y="4940300"/>
            <a:ext cx="4648200" cy="635000"/>
          </a:xfrm>
          <a:prstGeom prst="rect">
            <a:avLst/>
          </a:prstGeom>
          <a:ln w="12700">
            <a:miter lim="400000"/>
          </a:ln>
        </p:spPr>
      </p:pic>
      <p:sp>
        <p:nvSpPr>
          <p:cNvPr id="484" name="Shape 484"/>
          <p:cNvSpPr/>
          <p:nvPr/>
        </p:nvSpPr>
        <p:spPr>
          <a:xfrm>
            <a:off x="1358900" y="6210299"/>
            <a:ext cx="1333500" cy="723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then</a:t>
            </a:r>
          </a:p>
        </p:txBody>
      </p:sp>
      <p:pic>
        <p:nvPicPr>
          <p:cNvPr id="485" name="droppedImag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819400" y="6350000"/>
            <a:ext cx="469900" cy="469900"/>
          </a:xfrm>
          <a:prstGeom prst="rect">
            <a:avLst/>
          </a:prstGeom>
          <a:ln w="12700">
            <a:miter lim="400000"/>
          </a:ln>
        </p:spPr>
      </p:pic>
      <p:sp>
        <p:nvSpPr>
          <p:cNvPr id="486" name="Shape 486"/>
          <p:cNvSpPr/>
          <p:nvPr/>
        </p:nvSpPr>
        <p:spPr>
          <a:xfrm>
            <a:off x="3302000" y="6210300"/>
            <a:ext cx="8293100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vanishes everywhere in the interval.</a:t>
            </a:r>
          </a:p>
        </p:txBody>
      </p:sp>
      <p:sp>
        <p:nvSpPr>
          <p:cNvPr id="487" name="Shape 487"/>
          <p:cNvSpPr/>
          <p:nvPr/>
        </p:nvSpPr>
        <p:spPr>
          <a:xfrm>
            <a:off x="12674600" y="4927600"/>
            <a:ext cx="254000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,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74" grpId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Shape 489"/>
          <p:cNvSpPr/>
          <p:nvPr/>
        </p:nvSpPr>
        <p:spPr>
          <a:xfrm>
            <a:off x="1700107" y="419100"/>
            <a:ext cx="9594131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Fundamental Lemma of  Variational Calculus</a:t>
            </a:r>
          </a:p>
        </p:txBody>
      </p:sp>
      <p:pic>
        <p:nvPicPr>
          <p:cNvPr id="490" name="dropped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63700" y="7505700"/>
            <a:ext cx="317500" cy="3683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91" name="dropped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264900" y="6997700"/>
            <a:ext cx="330200" cy="3683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92" name="droppedImag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587500" y="4660900"/>
            <a:ext cx="469900" cy="469900"/>
          </a:xfrm>
          <a:prstGeom prst="rect">
            <a:avLst/>
          </a:prstGeom>
          <a:ln w="12700">
            <a:miter lim="400000"/>
          </a:ln>
        </p:spPr>
      </p:pic>
      <p:sp>
        <p:nvSpPr>
          <p:cNvPr id="493" name="Shape 493"/>
          <p:cNvSpPr/>
          <p:nvPr/>
        </p:nvSpPr>
        <p:spPr>
          <a:xfrm>
            <a:off x="1122" y="3721099"/>
            <a:ext cx="2146301" cy="723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Assume </a:t>
            </a:r>
          </a:p>
        </p:txBody>
      </p:sp>
      <p:sp>
        <p:nvSpPr>
          <p:cNvPr id="494" name="Shape 494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grpSp>
        <p:nvGrpSpPr>
          <p:cNvPr id="504" name="Group 504"/>
          <p:cNvGrpSpPr/>
          <p:nvPr/>
        </p:nvGrpSpPr>
        <p:grpSpPr>
          <a:xfrm>
            <a:off x="38100" y="1244600"/>
            <a:ext cx="12763500" cy="2108200"/>
            <a:chOff x="0" y="0"/>
            <a:chExt cx="12763500" cy="2108200"/>
          </a:xfrm>
        </p:grpSpPr>
        <p:sp>
          <p:nvSpPr>
            <p:cNvPr id="495" name="Shape 495"/>
            <p:cNvSpPr/>
            <p:nvPr/>
          </p:nvSpPr>
          <p:spPr>
            <a:xfrm>
              <a:off x="5702300" y="457199"/>
              <a:ext cx="3060700" cy="7239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/>
              <a:r>
                <a:t>for </a:t>
              </a:r>
              <a:r>
                <a:rPr u="sng"/>
                <a:t>all </a:t>
              </a:r>
              <a:r>
                <a:t>offsets</a:t>
              </a:r>
            </a:p>
          </p:txBody>
        </p:sp>
        <p:pic>
          <p:nvPicPr>
            <p:cNvPr id="496" name="droppedImage.pdf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8801100" y="457200"/>
              <a:ext cx="990600" cy="6350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497" name="Shape 497"/>
            <p:cNvSpPr/>
            <p:nvPr/>
          </p:nvSpPr>
          <p:spPr>
            <a:xfrm>
              <a:off x="2260600" y="1384300"/>
              <a:ext cx="1168400" cy="7239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/>
              <a:r>
                <a:t>then</a:t>
              </a:r>
            </a:p>
          </p:txBody>
        </p:sp>
        <p:pic>
          <p:nvPicPr>
            <p:cNvPr id="498" name="droppedImage.pdf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3733800" y="1511300"/>
              <a:ext cx="469900" cy="4699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99" name="droppedImage.pdf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520700" y="0"/>
              <a:ext cx="5143500" cy="16256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500" name="Shape 500"/>
            <p:cNvSpPr/>
            <p:nvPr/>
          </p:nvSpPr>
          <p:spPr>
            <a:xfrm>
              <a:off x="4381500" y="1384300"/>
              <a:ext cx="5537200" cy="7239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/>
              <a:r>
                <a:t>vanishes on the interval.</a:t>
              </a:r>
            </a:p>
          </p:txBody>
        </p:sp>
        <p:sp>
          <p:nvSpPr>
            <p:cNvPr id="501" name="Shape 501"/>
            <p:cNvSpPr/>
            <p:nvPr/>
          </p:nvSpPr>
          <p:spPr>
            <a:xfrm>
              <a:off x="9829800" y="406400"/>
              <a:ext cx="1905000" cy="7239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/>
              <a:r>
                <a:t>zero at</a:t>
              </a:r>
            </a:p>
          </p:txBody>
        </p:sp>
        <p:pic>
          <p:nvPicPr>
            <p:cNvPr id="502" name="droppedImage.pdf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11772900" y="596900"/>
              <a:ext cx="990600" cy="4318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503" name="Shape 503"/>
            <p:cNvSpPr/>
            <p:nvPr/>
          </p:nvSpPr>
          <p:spPr>
            <a:xfrm>
              <a:off x="0" y="406400"/>
              <a:ext cx="635000" cy="7239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/>
              <a:r>
                <a:t>If</a:t>
              </a:r>
            </a:p>
          </p:txBody>
        </p:sp>
      </p:grpSp>
      <p:pic>
        <p:nvPicPr>
          <p:cNvPr id="505" name="droppedImage.pdf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1485900" y="2946400"/>
            <a:ext cx="10160000" cy="6286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Shape 507"/>
          <p:cNvSpPr/>
          <p:nvPr/>
        </p:nvSpPr>
        <p:spPr>
          <a:xfrm>
            <a:off x="1700107" y="419100"/>
            <a:ext cx="9594131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Fundamental Lemma of  Variational Calculus</a:t>
            </a:r>
          </a:p>
        </p:txBody>
      </p:sp>
      <p:pic>
        <p:nvPicPr>
          <p:cNvPr id="508" name="dropped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63700" y="7505700"/>
            <a:ext cx="317500" cy="3683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09" name="dropped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264900" y="6997700"/>
            <a:ext cx="330200" cy="3683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10" name="droppedImag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082800" y="6248400"/>
            <a:ext cx="304800" cy="431800"/>
          </a:xfrm>
          <a:prstGeom prst="rect">
            <a:avLst/>
          </a:prstGeom>
          <a:ln w="12700">
            <a:miter lim="400000"/>
          </a:ln>
        </p:spPr>
      </p:pic>
      <p:sp>
        <p:nvSpPr>
          <p:cNvPr id="511" name="Shape 511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grpSp>
        <p:nvGrpSpPr>
          <p:cNvPr id="521" name="Group 521"/>
          <p:cNvGrpSpPr/>
          <p:nvPr/>
        </p:nvGrpSpPr>
        <p:grpSpPr>
          <a:xfrm>
            <a:off x="38100" y="1244600"/>
            <a:ext cx="12763500" cy="2108200"/>
            <a:chOff x="0" y="0"/>
            <a:chExt cx="12763500" cy="2108200"/>
          </a:xfrm>
        </p:grpSpPr>
        <p:sp>
          <p:nvSpPr>
            <p:cNvPr id="512" name="Shape 512"/>
            <p:cNvSpPr/>
            <p:nvPr/>
          </p:nvSpPr>
          <p:spPr>
            <a:xfrm>
              <a:off x="5702300" y="457199"/>
              <a:ext cx="3060700" cy="7239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/>
              <a:r>
                <a:t>for </a:t>
              </a:r>
              <a:r>
                <a:rPr u="sng"/>
                <a:t>all </a:t>
              </a:r>
              <a:r>
                <a:t>offsets</a:t>
              </a:r>
            </a:p>
          </p:txBody>
        </p:sp>
        <p:pic>
          <p:nvPicPr>
            <p:cNvPr id="513" name="droppedImage.pdf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8801100" y="457200"/>
              <a:ext cx="990600" cy="6350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514" name="Shape 514"/>
            <p:cNvSpPr/>
            <p:nvPr/>
          </p:nvSpPr>
          <p:spPr>
            <a:xfrm>
              <a:off x="2260600" y="1384300"/>
              <a:ext cx="1168400" cy="7239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/>
              <a:r>
                <a:t>then</a:t>
              </a:r>
            </a:p>
          </p:txBody>
        </p:sp>
        <p:pic>
          <p:nvPicPr>
            <p:cNvPr id="515" name="droppedImage.pdf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3733800" y="1511300"/>
              <a:ext cx="469900" cy="4699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16" name="droppedImage.pdf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520700" y="0"/>
              <a:ext cx="5143500" cy="16256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517" name="Shape 517"/>
            <p:cNvSpPr/>
            <p:nvPr/>
          </p:nvSpPr>
          <p:spPr>
            <a:xfrm>
              <a:off x="4381500" y="1384300"/>
              <a:ext cx="5537200" cy="7239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/>
              <a:r>
                <a:t>vanishes on the interval.</a:t>
              </a:r>
            </a:p>
          </p:txBody>
        </p:sp>
        <p:sp>
          <p:nvSpPr>
            <p:cNvPr id="518" name="Shape 518"/>
            <p:cNvSpPr/>
            <p:nvPr/>
          </p:nvSpPr>
          <p:spPr>
            <a:xfrm>
              <a:off x="9829800" y="406400"/>
              <a:ext cx="1905000" cy="7239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/>
              <a:r>
                <a:t>zero at</a:t>
              </a:r>
            </a:p>
          </p:txBody>
        </p:sp>
        <p:pic>
          <p:nvPicPr>
            <p:cNvPr id="519" name="droppedImage.pdf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11772900" y="596900"/>
              <a:ext cx="990600" cy="4318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520" name="Shape 520"/>
            <p:cNvSpPr/>
            <p:nvPr/>
          </p:nvSpPr>
          <p:spPr>
            <a:xfrm>
              <a:off x="0" y="406400"/>
              <a:ext cx="635000" cy="7239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/>
              <a:r>
                <a:t>If</a:t>
              </a:r>
            </a:p>
          </p:txBody>
        </p:sp>
      </p:grpSp>
      <p:pic>
        <p:nvPicPr>
          <p:cNvPr id="522" name="droppedImage.pdf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1485900" y="2946400"/>
            <a:ext cx="10160000" cy="6286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Shape 524"/>
          <p:cNvSpPr/>
          <p:nvPr/>
        </p:nvSpPr>
        <p:spPr>
          <a:xfrm>
            <a:off x="1700107" y="419100"/>
            <a:ext cx="9594131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Fundamental Lemma of  Variational Calculus</a:t>
            </a:r>
          </a:p>
        </p:txBody>
      </p:sp>
      <p:sp>
        <p:nvSpPr>
          <p:cNvPr id="525" name="Shape 525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grpSp>
        <p:nvGrpSpPr>
          <p:cNvPr id="535" name="Group 535"/>
          <p:cNvGrpSpPr/>
          <p:nvPr/>
        </p:nvGrpSpPr>
        <p:grpSpPr>
          <a:xfrm>
            <a:off x="38100" y="1244600"/>
            <a:ext cx="12763500" cy="2108200"/>
            <a:chOff x="0" y="0"/>
            <a:chExt cx="12763500" cy="2108200"/>
          </a:xfrm>
        </p:grpSpPr>
        <p:sp>
          <p:nvSpPr>
            <p:cNvPr id="526" name="Shape 526"/>
            <p:cNvSpPr/>
            <p:nvPr/>
          </p:nvSpPr>
          <p:spPr>
            <a:xfrm>
              <a:off x="5702300" y="457199"/>
              <a:ext cx="3060700" cy="7239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/>
              <a:r>
                <a:t>for </a:t>
              </a:r>
              <a:r>
                <a:rPr u="sng"/>
                <a:t>all </a:t>
              </a:r>
              <a:r>
                <a:t>offsets</a:t>
              </a:r>
            </a:p>
          </p:txBody>
        </p:sp>
        <p:pic>
          <p:nvPicPr>
            <p:cNvPr id="527" name="droppedImage.pdf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8801100" y="457200"/>
              <a:ext cx="990600" cy="6350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528" name="Shape 528"/>
            <p:cNvSpPr/>
            <p:nvPr/>
          </p:nvSpPr>
          <p:spPr>
            <a:xfrm>
              <a:off x="2260600" y="1384300"/>
              <a:ext cx="1168400" cy="7239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/>
              <a:r>
                <a:t>then</a:t>
              </a:r>
            </a:p>
          </p:txBody>
        </p:sp>
        <p:pic>
          <p:nvPicPr>
            <p:cNvPr id="529" name="droppedImage.pdf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3733800" y="1511300"/>
              <a:ext cx="469900" cy="4699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30" name="droppedImage.pdf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520700" y="0"/>
              <a:ext cx="5143500" cy="16256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531" name="Shape 531"/>
            <p:cNvSpPr/>
            <p:nvPr/>
          </p:nvSpPr>
          <p:spPr>
            <a:xfrm>
              <a:off x="4381500" y="1384300"/>
              <a:ext cx="5537200" cy="7239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/>
              <a:r>
                <a:t>vanishes on the interval.</a:t>
              </a:r>
            </a:p>
          </p:txBody>
        </p:sp>
        <p:sp>
          <p:nvSpPr>
            <p:cNvPr id="532" name="Shape 532"/>
            <p:cNvSpPr/>
            <p:nvPr/>
          </p:nvSpPr>
          <p:spPr>
            <a:xfrm>
              <a:off x="9829800" y="406400"/>
              <a:ext cx="1905000" cy="7239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/>
              <a:r>
                <a:t>zero at</a:t>
              </a:r>
            </a:p>
          </p:txBody>
        </p:sp>
        <p:pic>
          <p:nvPicPr>
            <p:cNvPr id="533" name="droppedImage.pdf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11772900" y="596900"/>
              <a:ext cx="990600" cy="4318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534" name="Shape 534"/>
            <p:cNvSpPr/>
            <p:nvPr/>
          </p:nvSpPr>
          <p:spPr>
            <a:xfrm>
              <a:off x="0" y="406400"/>
              <a:ext cx="635000" cy="7239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/>
              <a:r>
                <a:t>If</a:t>
              </a:r>
            </a:p>
          </p:txBody>
        </p:sp>
      </p:grpSp>
      <p:pic>
        <p:nvPicPr>
          <p:cNvPr id="536" name="droppedImage.pdf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663700" y="7505700"/>
            <a:ext cx="317500" cy="3683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37" name="droppedImage.pdf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1264900" y="6997700"/>
            <a:ext cx="330200" cy="3683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38" name="dropped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587500" y="4660900"/>
            <a:ext cx="469900" cy="4699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39" name="droppedImage.pdf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1485900" y="2946400"/>
            <a:ext cx="10160000" cy="6286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40" name="droppedImage.pdf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2082800" y="6248400"/>
            <a:ext cx="304800" cy="4318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41" name="droppedImage.pdf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1485900" y="2946400"/>
            <a:ext cx="10160000" cy="6286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/>
          <p:nvPr/>
        </p:nvSpPr>
        <p:spPr>
          <a:xfrm>
            <a:off x="3362814" y="419100"/>
            <a:ext cx="6268716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Methods of Time Integration</a:t>
            </a:r>
          </a:p>
        </p:txBody>
      </p:sp>
      <p:sp>
        <p:nvSpPr>
          <p:cNvPr id="150" name="Shape 150"/>
          <p:cNvSpPr/>
          <p:nvPr/>
        </p:nvSpPr>
        <p:spPr>
          <a:xfrm>
            <a:off x="2150634" y="1422400"/>
            <a:ext cx="8066597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Non-damped, Non-Driven Pendulum</a:t>
            </a:r>
          </a:p>
        </p:txBody>
      </p:sp>
      <p:pic>
        <p:nvPicPr>
          <p:cNvPr id="151" name="explicit-1.mov"/>
          <p:cNvPicPr>
            <a:picLocks noChangeAspect="0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>
            <a:extLst/>
          </a:blip>
          <a:stretch>
            <a:fillRect/>
          </a:stretch>
        </p:blipFill>
        <p:spPr>
          <a:xfrm>
            <a:off x="1206500" y="2603500"/>
            <a:ext cx="3175000" cy="3175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2" name="implicit.mov"/>
          <p:cNvPicPr>
            <a:picLocks noChangeAspect="0"/>
          </p:cNvPicPr>
          <p:nvPr>
            <a:videoFile r:link="rId5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4">
            <a:extLst/>
          </a:blip>
          <a:stretch>
            <a:fillRect/>
          </a:stretch>
        </p:blipFill>
        <p:spPr>
          <a:xfrm>
            <a:off x="8623300" y="2603500"/>
            <a:ext cx="3175000" cy="3175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3" name="symplectic-1.mov"/>
          <p:cNvPicPr>
            <a:picLocks noChangeAspect="0"/>
          </p:cNvPicPr>
          <p:nvPr>
            <a:videoFile r:link="rId7"/>
            <p:extLst>
              <p:ext uri="{DAA4B4D4-6D71-4841-9C94-3DE7FCFB9230}">
                <p14:media xmlns:p14="http://schemas.microsoft.com/office/powerpoint/2010/main" r:embed="rId8"/>
              </p:ext>
            </p:extLst>
          </p:nvPr>
        </p:nvPicPr>
        <p:blipFill>
          <a:blip r:embed="rId4">
            <a:extLst/>
          </a:blip>
          <a:stretch>
            <a:fillRect/>
          </a:stretch>
        </p:blipFill>
        <p:spPr>
          <a:xfrm>
            <a:off x="4914900" y="2603500"/>
            <a:ext cx="3175000" cy="3175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4" name="droppedImage.pdf"/>
          <p:cNvPicPr>
            <a:picLocks noChangeAspect="1"/>
          </p:cNvPicPr>
          <p:nvPr/>
        </p:nvPicPr>
        <p:blipFill>
          <a:blip r:embed="rId9">
            <a:alphaModFix amt="0"/>
            <a:extLst/>
          </a:blip>
          <a:stretch>
            <a:fillRect/>
          </a:stretch>
        </p:blipFill>
        <p:spPr>
          <a:xfrm>
            <a:off x="1206500" y="2603500"/>
            <a:ext cx="3175000" cy="3175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5" name="droppedImage.pdf"/>
          <p:cNvPicPr>
            <a:picLocks noChangeAspect="1"/>
          </p:cNvPicPr>
          <p:nvPr/>
        </p:nvPicPr>
        <p:blipFill>
          <a:blip r:embed="rId10">
            <a:alphaModFix amt="0"/>
            <a:extLst/>
          </a:blip>
          <a:stretch>
            <a:fillRect/>
          </a:stretch>
        </p:blipFill>
        <p:spPr>
          <a:xfrm>
            <a:off x="4914900" y="2603500"/>
            <a:ext cx="3175000" cy="3175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6" name="droppedImage.pdf"/>
          <p:cNvPicPr>
            <a:picLocks noChangeAspect="1"/>
          </p:cNvPicPr>
          <p:nvPr/>
        </p:nvPicPr>
        <p:blipFill>
          <a:blip r:embed="rId11">
            <a:alphaModFix amt="0"/>
            <a:extLst/>
          </a:blip>
          <a:stretch>
            <a:fillRect/>
          </a:stretch>
        </p:blipFill>
        <p:spPr>
          <a:xfrm>
            <a:off x="8623300" y="2603500"/>
            <a:ext cx="3175000" cy="3175000"/>
          </a:xfrm>
          <a:prstGeom prst="rect">
            <a:avLst/>
          </a:prstGeom>
          <a:ln w="12700">
            <a:miter lim="400000"/>
          </a:ln>
        </p:spPr>
      </p:pic>
      <p:sp>
        <p:nvSpPr>
          <p:cNvPr id="157" name="Shape 157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58" name="Shape 158"/>
          <p:cNvSpPr/>
          <p:nvPr/>
        </p:nvSpPr>
        <p:spPr>
          <a:xfrm>
            <a:off x="2173702" y="6540500"/>
            <a:ext cx="1230140" cy="546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000"/>
            </a:lvl1pPr>
          </a:lstStyle>
          <a:p>
            <a:pPr/>
            <a:r>
              <a:t>Explicit</a:t>
            </a:r>
          </a:p>
        </p:txBody>
      </p:sp>
      <p:sp>
        <p:nvSpPr>
          <p:cNvPr id="159" name="Shape 159"/>
          <p:cNvSpPr/>
          <p:nvPr/>
        </p:nvSpPr>
        <p:spPr>
          <a:xfrm>
            <a:off x="5633243" y="6540500"/>
            <a:ext cx="1738388" cy="546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000"/>
            </a:lvl1pPr>
          </a:lstStyle>
          <a:p>
            <a:pPr/>
            <a:r>
              <a:t>Variational</a:t>
            </a:r>
          </a:p>
        </p:txBody>
      </p:sp>
      <p:sp>
        <p:nvSpPr>
          <p:cNvPr id="160" name="Shape 160"/>
          <p:cNvSpPr/>
          <p:nvPr/>
        </p:nvSpPr>
        <p:spPr>
          <a:xfrm>
            <a:off x="9591941" y="6540500"/>
            <a:ext cx="1238140" cy="546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000"/>
            </a:lvl1pPr>
          </a:lstStyle>
          <a:p>
            <a:pPr/>
            <a:r>
              <a:t>Implicit</a:t>
            </a:r>
          </a:p>
        </p:txBody>
      </p:sp>
      <p:sp>
        <p:nvSpPr>
          <p:cNvPr id="161" name="Shape 161"/>
          <p:cNvSpPr/>
          <p:nvPr/>
        </p:nvSpPr>
        <p:spPr>
          <a:xfrm>
            <a:off x="1367761" y="7759700"/>
            <a:ext cx="2844801" cy="546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000"/>
            </a:lvl1pPr>
          </a:lstStyle>
          <a:p>
            <a:pPr/>
            <a:r>
              <a:t>“artificial driving”</a:t>
            </a:r>
          </a:p>
        </p:txBody>
      </p:sp>
      <p:sp>
        <p:nvSpPr>
          <p:cNvPr id="162" name="Shape 162"/>
          <p:cNvSpPr/>
          <p:nvPr/>
        </p:nvSpPr>
        <p:spPr>
          <a:xfrm>
            <a:off x="8788400" y="7766050"/>
            <a:ext cx="3175000" cy="546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000"/>
            </a:lvl1pPr>
          </a:lstStyle>
          <a:p>
            <a:pPr/>
            <a:r>
              <a:t>“artificial damping”</a:t>
            </a:r>
          </a:p>
        </p:txBody>
      </p:sp>
      <p:sp>
        <p:nvSpPr>
          <p:cNvPr id="163" name="Shape 163"/>
          <p:cNvSpPr/>
          <p:nvPr/>
        </p:nvSpPr>
        <p:spPr>
          <a:xfrm>
            <a:off x="5080000" y="7753350"/>
            <a:ext cx="2844800" cy="546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000"/>
            </a:lvl1pPr>
          </a:lstStyle>
          <a:p>
            <a:pPr/>
            <a:r>
              <a:t>“reasonable”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after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66" fill="hold"/>
                                        <p:tgtEl>
                                          <p:spTgt spid="1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66"/>
                            </p:stCondLst>
                            <p:childTnLst>
                              <p:par>
                                <p:cTn id="8" presetClass="mediacall" nodeType="afterEffect" presetSubtype="0" presetID="1" grpId="2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4750" fill="hold"/>
                                        <p:tgtEl>
                                          <p:spTgt spid="1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816"/>
                            </p:stCondLst>
                            <p:childTnLst>
                              <p:par>
                                <p:cTn id="11" presetClass="mediacall" nodeType="afterEffect" presetSubtype="0" presetID="1" grpId="3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750" fill="hold"/>
                                        <p:tgtEl>
                                          <p:spTgt spid="15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mph" nodeType="afterEffect" presetID="9" grpId="4" fill="hold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indefinite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.00"/>
                                      </p:to>
                                    </p:set>
                                    <p:animEffect filter="image" prLst="opacity: 1.00; ">
                                      <p:cBhvr>
                                        <p:cTn id="16" dur="indefinite" fill="hold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mph" nodeType="withEffect" presetID="9" grpId="5" fill="hold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indefinite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.00"/>
                                      </p:to>
                                    </p:set>
                                    <p:animEffect filter="image" prLst="opacity: 1.00; ">
                                      <p:cBhvr>
                                        <p:cTn id="20" dur="indefinite" fill="hold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mph" nodeType="withEffect" presetID="9" grpId="6" fill="hold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indefinite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.00"/>
                                      </p:to>
                                    </p:set>
                                    <p:animEffect filter="image" prLst="opacity: 1.00; ">
                                      <p:cBhvr>
                                        <p:cTn id="24" dur="indefinite" fill="hold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video fullScrn="0">
              <p:cMediaNode mute="0" showWhenStopped="1" numSld="1" vol="100000">
                <p:cTn id="25" fill="hold" display="0">
                  <p:stCondLst>
                    <p:cond delay="indefinite"/>
                  </p:stCondLst>
                </p:cTn>
                <p:tgtEl>
                  <p:spTgt spid="153"/>
                </p:tgtEl>
              </p:cMediaNode>
            </p:video>
            <p:video fullScrn="0">
              <p:cMediaNode mute="0" showWhenStopped="1" numSld="1" vol="100000">
                <p:cTn id="26" fill="hold" display="0">
                  <p:stCondLst>
                    <p:cond delay="indefinite"/>
                  </p:stCondLst>
                </p:cTn>
                <p:tgtEl>
                  <p:spTgt spid="151"/>
                </p:tgtEl>
              </p:cMediaNode>
            </p:video>
            <p:video fullScrn="0">
              <p:cMediaNode mute="0" showWhenStopped="1" numSld="1" vol="100000">
                <p:cTn id="27" fill="hold" display="0">
                  <p:stCondLst>
                    <p:cond delay="indefinite"/>
                  </p:stCondLst>
                </p:cTn>
                <p:tgtEl>
                  <p:spTgt spid="152"/>
                </p:tgtEl>
              </p:cMediaNode>
            </p:video>
          </p:childTnLst>
        </p:cTn>
      </p:par>
    </p:tnLst>
    <p:bldLst>
      <p:bldP build="whole" bldLvl="1" animBg="1" rev="0" advAuto="0" spid="156" grpId="4"/>
      <p:bldP build="whole" bldLvl="1" animBg="1" rev="0" advAuto="0" spid="155" grpId="6"/>
      <p:bldP build="whole" bldLvl="1" animBg="1" rev="0" advAuto="0" spid="154" grpId="5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3" name="dropped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98600" y="2946400"/>
            <a:ext cx="10160000" cy="6286500"/>
          </a:xfrm>
          <a:prstGeom prst="rect">
            <a:avLst/>
          </a:prstGeom>
          <a:ln w="12700">
            <a:miter lim="400000"/>
          </a:ln>
        </p:spPr>
      </p:pic>
      <p:sp>
        <p:nvSpPr>
          <p:cNvPr id="544" name="Shape 544"/>
          <p:cNvSpPr/>
          <p:nvPr/>
        </p:nvSpPr>
        <p:spPr>
          <a:xfrm>
            <a:off x="1700107" y="419100"/>
            <a:ext cx="9594131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Fundamental Lemma of  Variational Calculus</a:t>
            </a:r>
          </a:p>
        </p:txBody>
      </p:sp>
      <p:pic>
        <p:nvPicPr>
          <p:cNvPr id="545" name="dropped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705100" y="3873500"/>
            <a:ext cx="800100" cy="596900"/>
          </a:xfrm>
          <a:prstGeom prst="rect">
            <a:avLst/>
          </a:prstGeom>
          <a:ln w="12700">
            <a:miter lim="400000"/>
          </a:ln>
        </p:spPr>
      </p:pic>
      <p:sp>
        <p:nvSpPr>
          <p:cNvPr id="546" name="Shape 546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grpSp>
        <p:nvGrpSpPr>
          <p:cNvPr id="556" name="Group 556"/>
          <p:cNvGrpSpPr/>
          <p:nvPr/>
        </p:nvGrpSpPr>
        <p:grpSpPr>
          <a:xfrm>
            <a:off x="38100" y="1244600"/>
            <a:ext cx="12763500" cy="2108200"/>
            <a:chOff x="0" y="0"/>
            <a:chExt cx="12763500" cy="2108200"/>
          </a:xfrm>
        </p:grpSpPr>
        <p:sp>
          <p:nvSpPr>
            <p:cNvPr id="547" name="Shape 547"/>
            <p:cNvSpPr/>
            <p:nvPr/>
          </p:nvSpPr>
          <p:spPr>
            <a:xfrm>
              <a:off x="5702300" y="457199"/>
              <a:ext cx="3060700" cy="7239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/>
              <a:r>
                <a:t>for </a:t>
              </a:r>
              <a:r>
                <a:rPr u="sng"/>
                <a:t>all </a:t>
              </a:r>
              <a:r>
                <a:t>offsets</a:t>
              </a:r>
            </a:p>
          </p:txBody>
        </p:sp>
        <p:pic>
          <p:nvPicPr>
            <p:cNvPr id="548" name="droppedImage.pdf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8801100" y="457200"/>
              <a:ext cx="990600" cy="6350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549" name="Shape 549"/>
            <p:cNvSpPr/>
            <p:nvPr/>
          </p:nvSpPr>
          <p:spPr>
            <a:xfrm>
              <a:off x="2260600" y="1384300"/>
              <a:ext cx="1168400" cy="7239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/>
              <a:r>
                <a:t>then</a:t>
              </a:r>
            </a:p>
          </p:txBody>
        </p:sp>
        <p:pic>
          <p:nvPicPr>
            <p:cNvPr id="550" name="droppedImage.pdf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3733800" y="1511300"/>
              <a:ext cx="469900" cy="4699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51" name="droppedImage.pdf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520700" y="0"/>
              <a:ext cx="5143500" cy="16256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552" name="Shape 552"/>
            <p:cNvSpPr/>
            <p:nvPr/>
          </p:nvSpPr>
          <p:spPr>
            <a:xfrm>
              <a:off x="4381500" y="1384300"/>
              <a:ext cx="5537200" cy="7239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/>
              <a:r>
                <a:t>vanishes on the interval.</a:t>
              </a:r>
            </a:p>
          </p:txBody>
        </p:sp>
        <p:sp>
          <p:nvSpPr>
            <p:cNvPr id="553" name="Shape 553"/>
            <p:cNvSpPr/>
            <p:nvPr/>
          </p:nvSpPr>
          <p:spPr>
            <a:xfrm>
              <a:off x="9829800" y="406400"/>
              <a:ext cx="1905000" cy="7239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/>
              <a:r>
                <a:t>zero at</a:t>
              </a:r>
            </a:p>
          </p:txBody>
        </p:sp>
        <p:pic>
          <p:nvPicPr>
            <p:cNvPr id="554" name="droppedImage.pdf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11772900" y="596900"/>
              <a:ext cx="990600" cy="4318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555" name="Shape 555"/>
            <p:cNvSpPr/>
            <p:nvPr/>
          </p:nvSpPr>
          <p:spPr>
            <a:xfrm>
              <a:off x="0" y="406400"/>
              <a:ext cx="635000" cy="7239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/>
              <a:r>
                <a:t>If</a:t>
              </a:r>
            </a:p>
          </p:txBody>
        </p:sp>
      </p:grpSp>
      <p:pic>
        <p:nvPicPr>
          <p:cNvPr id="557" name="droppedImage.pdf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1663700" y="7505700"/>
            <a:ext cx="317500" cy="3683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58" name="droppedImage.pdf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11264900" y="6997700"/>
            <a:ext cx="330200" cy="3683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59" name="droppedImage.pdf"/>
          <p:cNvPicPr>
            <a:picLocks noChangeAspect="1"/>
          </p:cNvPicPr>
          <p:nvPr/>
        </p:nvPicPr>
        <p:blipFill>
          <a:blip r:embed="rId5">
            <a:alphaModFix amt="50000"/>
            <a:extLst/>
          </a:blip>
          <a:stretch>
            <a:fillRect/>
          </a:stretch>
        </p:blipFill>
        <p:spPr>
          <a:xfrm>
            <a:off x="1587500" y="4660900"/>
            <a:ext cx="469900" cy="4699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60" name="droppedImage.pdf"/>
          <p:cNvPicPr>
            <a:picLocks noChangeAspect="1"/>
          </p:cNvPicPr>
          <p:nvPr/>
        </p:nvPicPr>
        <p:blipFill>
          <a:blip r:embed="rId10">
            <a:alphaModFix amt="50000"/>
            <a:extLst/>
          </a:blip>
          <a:stretch>
            <a:fillRect/>
          </a:stretch>
        </p:blipFill>
        <p:spPr>
          <a:xfrm>
            <a:off x="1485900" y="2946400"/>
            <a:ext cx="10160000" cy="6286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61" name="droppedImage.pdf"/>
          <p:cNvPicPr>
            <a:picLocks noChangeAspect="1"/>
          </p:cNvPicPr>
          <p:nvPr/>
        </p:nvPicPr>
        <p:blipFill>
          <a:blip r:embed="rId11">
            <a:alphaModFix amt="50000"/>
            <a:extLst/>
          </a:blip>
          <a:stretch>
            <a:fillRect/>
          </a:stretch>
        </p:blipFill>
        <p:spPr>
          <a:xfrm>
            <a:off x="2082800" y="6248400"/>
            <a:ext cx="304800" cy="4318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62" name="droppedImage.pdf"/>
          <p:cNvPicPr>
            <a:picLocks noChangeAspect="1"/>
          </p:cNvPicPr>
          <p:nvPr/>
        </p:nvPicPr>
        <p:blipFill>
          <a:blip r:embed="rId12">
            <a:alphaModFix amt="50000"/>
            <a:extLst/>
          </a:blip>
          <a:stretch>
            <a:fillRect/>
          </a:stretch>
        </p:blipFill>
        <p:spPr>
          <a:xfrm>
            <a:off x="1485900" y="2946400"/>
            <a:ext cx="10160000" cy="6286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4" name="dropped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98600" y="2946400"/>
            <a:ext cx="10160000" cy="6286500"/>
          </a:xfrm>
          <a:prstGeom prst="rect">
            <a:avLst/>
          </a:prstGeom>
          <a:ln w="12700">
            <a:miter lim="400000"/>
          </a:ln>
        </p:spPr>
      </p:pic>
      <p:sp>
        <p:nvSpPr>
          <p:cNvPr id="565" name="Shape 565"/>
          <p:cNvSpPr/>
          <p:nvPr/>
        </p:nvSpPr>
        <p:spPr>
          <a:xfrm>
            <a:off x="1700107" y="419100"/>
            <a:ext cx="9594131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Fundamental Lemma of  Variational Calculus</a:t>
            </a:r>
          </a:p>
        </p:txBody>
      </p:sp>
      <p:pic>
        <p:nvPicPr>
          <p:cNvPr id="566" name="dropped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663700" y="7505700"/>
            <a:ext cx="317500" cy="3683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67" name="droppedImag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264900" y="6997700"/>
            <a:ext cx="330200" cy="3683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68" name="droppedImage.pd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705100" y="3873500"/>
            <a:ext cx="800100" cy="596900"/>
          </a:xfrm>
          <a:prstGeom prst="rect">
            <a:avLst/>
          </a:prstGeom>
          <a:ln w="12700">
            <a:miter lim="400000"/>
          </a:ln>
        </p:spPr>
      </p:pic>
      <p:sp>
        <p:nvSpPr>
          <p:cNvPr id="569" name="Shape 569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grpSp>
        <p:nvGrpSpPr>
          <p:cNvPr id="579" name="Group 579"/>
          <p:cNvGrpSpPr/>
          <p:nvPr/>
        </p:nvGrpSpPr>
        <p:grpSpPr>
          <a:xfrm>
            <a:off x="38100" y="1244600"/>
            <a:ext cx="12763500" cy="2108200"/>
            <a:chOff x="0" y="0"/>
            <a:chExt cx="12763500" cy="2108200"/>
          </a:xfrm>
        </p:grpSpPr>
        <p:sp>
          <p:nvSpPr>
            <p:cNvPr id="570" name="Shape 570"/>
            <p:cNvSpPr/>
            <p:nvPr/>
          </p:nvSpPr>
          <p:spPr>
            <a:xfrm>
              <a:off x="5702300" y="457199"/>
              <a:ext cx="3060700" cy="7239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/>
              <a:r>
                <a:t>for </a:t>
              </a:r>
              <a:r>
                <a:rPr u="sng"/>
                <a:t>all </a:t>
              </a:r>
              <a:r>
                <a:t>offsets</a:t>
              </a:r>
            </a:p>
          </p:txBody>
        </p:sp>
        <p:pic>
          <p:nvPicPr>
            <p:cNvPr id="571" name="droppedImage.pdf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8801100" y="457200"/>
              <a:ext cx="990600" cy="6350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572" name="Shape 572"/>
            <p:cNvSpPr/>
            <p:nvPr/>
          </p:nvSpPr>
          <p:spPr>
            <a:xfrm>
              <a:off x="2260600" y="1384300"/>
              <a:ext cx="1168400" cy="7239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/>
              <a:r>
                <a:t>then</a:t>
              </a:r>
            </a:p>
          </p:txBody>
        </p:sp>
        <p:pic>
          <p:nvPicPr>
            <p:cNvPr id="573" name="droppedImage.pdf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3733800" y="1511300"/>
              <a:ext cx="469900" cy="4699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74" name="droppedImage.pdf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520700" y="0"/>
              <a:ext cx="5143500" cy="16256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575" name="Shape 575"/>
            <p:cNvSpPr/>
            <p:nvPr/>
          </p:nvSpPr>
          <p:spPr>
            <a:xfrm>
              <a:off x="4381500" y="1384300"/>
              <a:ext cx="5537200" cy="7239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/>
              <a:r>
                <a:t>vanishes on the interval.</a:t>
              </a:r>
            </a:p>
          </p:txBody>
        </p:sp>
        <p:sp>
          <p:nvSpPr>
            <p:cNvPr id="576" name="Shape 576"/>
            <p:cNvSpPr/>
            <p:nvPr/>
          </p:nvSpPr>
          <p:spPr>
            <a:xfrm>
              <a:off x="9829800" y="406400"/>
              <a:ext cx="1905000" cy="7239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/>
              <a:r>
                <a:t>zero at</a:t>
              </a:r>
            </a:p>
          </p:txBody>
        </p:sp>
        <p:pic>
          <p:nvPicPr>
            <p:cNvPr id="577" name="droppedImage.pdf"/>
            <p:cNvPicPr>
              <a:picLocks noChangeAspect="1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11772900" y="596900"/>
              <a:ext cx="990600" cy="4318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578" name="Shape 578"/>
            <p:cNvSpPr/>
            <p:nvPr/>
          </p:nvSpPr>
          <p:spPr>
            <a:xfrm>
              <a:off x="0" y="406400"/>
              <a:ext cx="635000" cy="7239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/>
              <a:r>
                <a:t>If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 p14:dur="1000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1" name="dropped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85900" y="2946400"/>
            <a:ext cx="10160000" cy="6286500"/>
          </a:xfrm>
          <a:prstGeom prst="rect">
            <a:avLst/>
          </a:prstGeom>
          <a:ln w="12700">
            <a:miter lim="400000"/>
          </a:ln>
        </p:spPr>
      </p:pic>
      <p:sp>
        <p:nvSpPr>
          <p:cNvPr id="582" name="Shape 582"/>
          <p:cNvSpPr/>
          <p:nvPr/>
        </p:nvSpPr>
        <p:spPr>
          <a:xfrm>
            <a:off x="1700107" y="419100"/>
            <a:ext cx="9594131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Fundamental Lemma of  Variational Calculus</a:t>
            </a:r>
          </a:p>
        </p:txBody>
      </p:sp>
      <p:pic>
        <p:nvPicPr>
          <p:cNvPr id="583" name="dropped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663700" y="7505700"/>
            <a:ext cx="317500" cy="3683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84" name="droppedImag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264900" y="6997700"/>
            <a:ext cx="330200" cy="3683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85" name="droppedImage.pd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940300" y="4699000"/>
            <a:ext cx="3238500" cy="1422400"/>
          </a:xfrm>
          <a:prstGeom prst="rect">
            <a:avLst/>
          </a:prstGeom>
          <a:ln w="12700">
            <a:miter lim="400000"/>
          </a:ln>
        </p:spPr>
      </p:pic>
      <p:sp>
        <p:nvSpPr>
          <p:cNvPr id="586" name="Shape 586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grpSp>
        <p:nvGrpSpPr>
          <p:cNvPr id="596" name="Group 596"/>
          <p:cNvGrpSpPr/>
          <p:nvPr/>
        </p:nvGrpSpPr>
        <p:grpSpPr>
          <a:xfrm>
            <a:off x="38100" y="1244600"/>
            <a:ext cx="12763500" cy="2108200"/>
            <a:chOff x="0" y="0"/>
            <a:chExt cx="12763500" cy="2108200"/>
          </a:xfrm>
        </p:grpSpPr>
        <p:sp>
          <p:nvSpPr>
            <p:cNvPr id="587" name="Shape 587"/>
            <p:cNvSpPr/>
            <p:nvPr/>
          </p:nvSpPr>
          <p:spPr>
            <a:xfrm>
              <a:off x="5702300" y="457199"/>
              <a:ext cx="3060700" cy="7239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/>
              <a:r>
                <a:t>for </a:t>
              </a:r>
              <a:r>
                <a:rPr u="sng"/>
                <a:t>all </a:t>
              </a:r>
              <a:r>
                <a:t>offsets</a:t>
              </a:r>
            </a:p>
          </p:txBody>
        </p:sp>
        <p:pic>
          <p:nvPicPr>
            <p:cNvPr id="588" name="droppedImage.pdf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8801100" y="457200"/>
              <a:ext cx="990600" cy="6350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589" name="Shape 589"/>
            <p:cNvSpPr/>
            <p:nvPr/>
          </p:nvSpPr>
          <p:spPr>
            <a:xfrm>
              <a:off x="2260600" y="1384300"/>
              <a:ext cx="1168400" cy="7239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/>
              <a:r>
                <a:t>then</a:t>
              </a:r>
            </a:p>
          </p:txBody>
        </p:sp>
        <p:pic>
          <p:nvPicPr>
            <p:cNvPr id="590" name="droppedImage.pdf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3733800" y="1511300"/>
              <a:ext cx="469900" cy="4699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91" name="droppedImage.pdf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520700" y="0"/>
              <a:ext cx="5143500" cy="16256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592" name="Shape 592"/>
            <p:cNvSpPr/>
            <p:nvPr/>
          </p:nvSpPr>
          <p:spPr>
            <a:xfrm>
              <a:off x="4381500" y="1384300"/>
              <a:ext cx="5537200" cy="7239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/>
              <a:r>
                <a:t>vanishes on the interval.</a:t>
              </a:r>
            </a:p>
          </p:txBody>
        </p:sp>
        <p:sp>
          <p:nvSpPr>
            <p:cNvPr id="593" name="Shape 593"/>
            <p:cNvSpPr/>
            <p:nvPr/>
          </p:nvSpPr>
          <p:spPr>
            <a:xfrm>
              <a:off x="9829800" y="406400"/>
              <a:ext cx="1905000" cy="7239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/>
              <a:r>
                <a:t>zero at</a:t>
              </a:r>
            </a:p>
          </p:txBody>
        </p:sp>
        <p:pic>
          <p:nvPicPr>
            <p:cNvPr id="594" name="droppedImage.pdf"/>
            <p:cNvPicPr>
              <a:picLocks noChangeAspect="1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11772900" y="596900"/>
              <a:ext cx="990600" cy="4318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595" name="Shape 595"/>
            <p:cNvSpPr/>
            <p:nvPr/>
          </p:nvSpPr>
          <p:spPr>
            <a:xfrm>
              <a:off x="0" y="406400"/>
              <a:ext cx="635000" cy="7239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/>
              <a:r>
                <a:t>If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 p14:dur="1000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Shape 598"/>
          <p:cNvSpPr/>
          <p:nvPr/>
        </p:nvSpPr>
        <p:spPr>
          <a:xfrm>
            <a:off x="1700107" y="419100"/>
            <a:ext cx="9594131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Fundamental Lemma of  Variational Calculus</a:t>
            </a:r>
          </a:p>
        </p:txBody>
      </p:sp>
      <p:pic>
        <p:nvPicPr>
          <p:cNvPr id="599" name="dropped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63700" y="7505700"/>
            <a:ext cx="317500" cy="368300"/>
          </a:xfrm>
          <a:prstGeom prst="rect">
            <a:avLst/>
          </a:prstGeom>
          <a:ln w="12700">
            <a:miter lim="400000"/>
          </a:ln>
        </p:spPr>
      </p:pic>
      <p:pic>
        <p:nvPicPr>
          <p:cNvPr id="600" name="dropped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264900" y="6997700"/>
            <a:ext cx="330200" cy="368300"/>
          </a:xfrm>
          <a:prstGeom prst="rect">
            <a:avLst/>
          </a:prstGeom>
          <a:ln w="12700">
            <a:miter lim="400000"/>
          </a:ln>
        </p:spPr>
      </p:pic>
      <p:sp>
        <p:nvSpPr>
          <p:cNvPr id="601" name="Shape 601"/>
          <p:cNvSpPr/>
          <p:nvPr/>
        </p:nvSpPr>
        <p:spPr>
          <a:xfrm flipH="1">
            <a:off x="2522041" y="7597675"/>
            <a:ext cx="1" cy="1602434"/>
          </a:xfrm>
          <a:prstGeom prst="line">
            <a:avLst/>
          </a:prstGeom>
          <a:ln w="38100">
            <a:solidFill>
              <a:srgbClr val="000000"/>
            </a:solidFill>
            <a:miter lim="400000"/>
            <a:headEnd type="stealth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grpSp>
        <p:nvGrpSpPr>
          <p:cNvPr id="606" name="Group 606"/>
          <p:cNvGrpSpPr/>
          <p:nvPr/>
        </p:nvGrpSpPr>
        <p:grpSpPr>
          <a:xfrm>
            <a:off x="2781300" y="8763000"/>
            <a:ext cx="8089900" cy="749300"/>
            <a:chOff x="0" y="0"/>
            <a:chExt cx="8089900" cy="749300"/>
          </a:xfrm>
        </p:grpSpPr>
        <p:pic>
          <p:nvPicPr>
            <p:cNvPr id="602" name="droppedImage.pdf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152400"/>
              <a:ext cx="469900" cy="4699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603" name="Shape 603"/>
            <p:cNvSpPr/>
            <p:nvPr/>
          </p:nvSpPr>
          <p:spPr>
            <a:xfrm>
              <a:off x="584200" y="0"/>
              <a:ext cx="4533900" cy="7239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/>
              <a:r>
                <a:t>must be zero where </a:t>
              </a:r>
            </a:p>
          </p:txBody>
        </p:sp>
        <p:pic>
          <p:nvPicPr>
            <p:cNvPr id="604" name="droppedImage.pdf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5194300" y="228600"/>
              <a:ext cx="304800" cy="4318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605" name="Shape 605"/>
            <p:cNvSpPr/>
            <p:nvPr/>
          </p:nvSpPr>
          <p:spPr>
            <a:xfrm>
              <a:off x="5575300" y="25400"/>
              <a:ext cx="2514600" cy="7239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/>
              <a:r>
                <a:t>is nonzero</a:t>
              </a:r>
            </a:p>
          </p:txBody>
        </p:sp>
      </p:grpSp>
      <p:sp>
        <p:nvSpPr>
          <p:cNvPr id="607" name="Shape 607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grpSp>
        <p:nvGrpSpPr>
          <p:cNvPr id="617" name="Group 617"/>
          <p:cNvGrpSpPr/>
          <p:nvPr/>
        </p:nvGrpSpPr>
        <p:grpSpPr>
          <a:xfrm>
            <a:off x="38100" y="1244600"/>
            <a:ext cx="12763500" cy="2108200"/>
            <a:chOff x="0" y="0"/>
            <a:chExt cx="12763500" cy="2108200"/>
          </a:xfrm>
        </p:grpSpPr>
        <p:sp>
          <p:nvSpPr>
            <p:cNvPr id="608" name="Shape 608"/>
            <p:cNvSpPr/>
            <p:nvPr/>
          </p:nvSpPr>
          <p:spPr>
            <a:xfrm>
              <a:off x="5702300" y="457199"/>
              <a:ext cx="3060700" cy="7239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/>
              <a:r>
                <a:t>for </a:t>
              </a:r>
              <a:r>
                <a:rPr u="sng"/>
                <a:t>all </a:t>
              </a:r>
              <a:r>
                <a:t>offsets</a:t>
              </a:r>
            </a:p>
          </p:txBody>
        </p:sp>
        <p:pic>
          <p:nvPicPr>
            <p:cNvPr id="609" name="droppedImage.pdf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8801100" y="457200"/>
              <a:ext cx="990600" cy="6350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610" name="Shape 610"/>
            <p:cNvSpPr/>
            <p:nvPr/>
          </p:nvSpPr>
          <p:spPr>
            <a:xfrm>
              <a:off x="2260600" y="1384300"/>
              <a:ext cx="1168400" cy="7239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/>
              <a:r>
                <a:t>then</a:t>
              </a:r>
            </a:p>
          </p:txBody>
        </p:sp>
        <p:pic>
          <p:nvPicPr>
            <p:cNvPr id="611" name="droppedImage.pdf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3733800" y="1511300"/>
              <a:ext cx="469900" cy="4699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612" name="droppedImage.pdf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520700" y="0"/>
              <a:ext cx="5143500" cy="16256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613" name="Shape 613"/>
            <p:cNvSpPr/>
            <p:nvPr/>
          </p:nvSpPr>
          <p:spPr>
            <a:xfrm>
              <a:off x="4381500" y="1384300"/>
              <a:ext cx="5537200" cy="7239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/>
              <a:r>
                <a:t>vanishes on the interval.</a:t>
              </a:r>
            </a:p>
          </p:txBody>
        </p:sp>
        <p:sp>
          <p:nvSpPr>
            <p:cNvPr id="614" name="Shape 614"/>
            <p:cNvSpPr/>
            <p:nvPr/>
          </p:nvSpPr>
          <p:spPr>
            <a:xfrm>
              <a:off x="9829800" y="406400"/>
              <a:ext cx="1905000" cy="7239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/>
              <a:r>
                <a:t>zero at</a:t>
              </a:r>
            </a:p>
          </p:txBody>
        </p:sp>
        <p:pic>
          <p:nvPicPr>
            <p:cNvPr id="615" name="droppedImage.pdf"/>
            <p:cNvPicPr>
              <a:picLocks noChangeAspect="1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11772900" y="596900"/>
              <a:ext cx="990600" cy="4318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616" name="Shape 616"/>
            <p:cNvSpPr/>
            <p:nvPr/>
          </p:nvSpPr>
          <p:spPr>
            <a:xfrm>
              <a:off x="0" y="406400"/>
              <a:ext cx="635000" cy="7239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/>
              <a:r>
                <a:t>If</a:t>
              </a:r>
            </a:p>
          </p:txBody>
        </p:sp>
      </p:grpSp>
      <p:pic>
        <p:nvPicPr>
          <p:cNvPr id="618" name="droppedImage.pdf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1485900" y="2946400"/>
            <a:ext cx="10160000" cy="6286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619" name="droppedImage.pdf"/>
          <p:cNvPicPr>
            <a:picLocks noChangeAspect="1"/>
          </p:cNvPicPr>
          <p:nvPr/>
        </p:nvPicPr>
        <p:blipFill>
          <a:blip r:embed="rId11">
            <a:alphaModFix amt="75000"/>
            <a:extLst/>
          </a:blip>
          <a:stretch>
            <a:fillRect/>
          </a:stretch>
        </p:blipFill>
        <p:spPr>
          <a:xfrm>
            <a:off x="1485900" y="2946400"/>
            <a:ext cx="10160000" cy="6286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Shape 621"/>
          <p:cNvSpPr/>
          <p:nvPr/>
        </p:nvSpPr>
        <p:spPr>
          <a:xfrm>
            <a:off x="1700107" y="419100"/>
            <a:ext cx="9594131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Fundamental Lemma of  Variational Calculus</a:t>
            </a:r>
          </a:p>
        </p:txBody>
      </p:sp>
      <p:pic>
        <p:nvPicPr>
          <p:cNvPr id="622" name="dropped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63700" y="7505700"/>
            <a:ext cx="317500" cy="368300"/>
          </a:xfrm>
          <a:prstGeom prst="rect">
            <a:avLst/>
          </a:prstGeom>
          <a:ln w="12700">
            <a:miter lim="400000"/>
          </a:ln>
        </p:spPr>
      </p:pic>
      <p:pic>
        <p:nvPicPr>
          <p:cNvPr id="623" name="dropped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264900" y="6997700"/>
            <a:ext cx="330200" cy="368300"/>
          </a:xfrm>
          <a:prstGeom prst="rect">
            <a:avLst/>
          </a:prstGeom>
          <a:ln w="12700">
            <a:miter lim="400000"/>
          </a:ln>
        </p:spPr>
      </p:pic>
      <p:sp>
        <p:nvSpPr>
          <p:cNvPr id="624" name="Shape 624"/>
          <p:cNvSpPr/>
          <p:nvPr/>
        </p:nvSpPr>
        <p:spPr>
          <a:xfrm>
            <a:off x="2552700" y="8788399"/>
            <a:ext cx="7112000" cy="723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must hold for every choice of</a:t>
            </a:r>
          </a:p>
        </p:txBody>
      </p:sp>
      <p:pic>
        <p:nvPicPr>
          <p:cNvPr id="625" name="droppedImag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499600" y="8991600"/>
            <a:ext cx="304800" cy="431800"/>
          </a:xfrm>
          <a:prstGeom prst="rect">
            <a:avLst/>
          </a:prstGeom>
          <a:ln w="12700">
            <a:miter lim="400000"/>
          </a:ln>
        </p:spPr>
      </p:pic>
      <p:sp>
        <p:nvSpPr>
          <p:cNvPr id="626" name="Shape 626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grpSp>
        <p:nvGrpSpPr>
          <p:cNvPr id="636" name="Group 636"/>
          <p:cNvGrpSpPr/>
          <p:nvPr/>
        </p:nvGrpSpPr>
        <p:grpSpPr>
          <a:xfrm>
            <a:off x="38100" y="1244600"/>
            <a:ext cx="12763500" cy="2108200"/>
            <a:chOff x="0" y="0"/>
            <a:chExt cx="12763500" cy="2108200"/>
          </a:xfrm>
        </p:grpSpPr>
        <p:sp>
          <p:nvSpPr>
            <p:cNvPr id="627" name="Shape 627"/>
            <p:cNvSpPr/>
            <p:nvPr/>
          </p:nvSpPr>
          <p:spPr>
            <a:xfrm>
              <a:off x="5702300" y="457199"/>
              <a:ext cx="3060700" cy="7239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/>
              <a:r>
                <a:t>for </a:t>
              </a:r>
              <a:r>
                <a:rPr u="sng"/>
                <a:t>all </a:t>
              </a:r>
              <a:r>
                <a:t>offsets</a:t>
              </a:r>
            </a:p>
          </p:txBody>
        </p:sp>
        <p:pic>
          <p:nvPicPr>
            <p:cNvPr id="628" name="droppedImage.pdf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8801100" y="457200"/>
              <a:ext cx="990600" cy="6350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629" name="Shape 629"/>
            <p:cNvSpPr/>
            <p:nvPr/>
          </p:nvSpPr>
          <p:spPr>
            <a:xfrm>
              <a:off x="2260600" y="1384300"/>
              <a:ext cx="1168400" cy="7239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/>
              <a:r>
                <a:t>then</a:t>
              </a:r>
            </a:p>
          </p:txBody>
        </p:sp>
        <p:pic>
          <p:nvPicPr>
            <p:cNvPr id="630" name="droppedImage.pdf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3733800" y="1511300"/>
              <a:ext cx="469900" cy="4699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631" name="droppedImage.pdf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520700" y="0"/>
              <a:ext cx="5143500" cy="16256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632" name="Shape 632"/>
            <p:cNvSpPr/>
            <p:nvPr/>
          </p:nvSpPr>
          <p:spPr>
            <a:xfrm>
              <a:off x="4381500" y="1384300"/>
              <a:ext cx="5537200" cy="7239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/>
              <a:r>
                <a:t>vanishes on the interval.</a:t>
              </a:r>
            </a:p>
          </p:txBody>
        </p:sp>
        <p:sp>
          <p:nvSpPr>
            <p:cNvPr id="633" name="Shape 633"/>
            <p:cNvSpPr/>
            <p:nvPr/>
          </p:nvSpPr>
          <p:spPr>
            <a:xfrm>
              <a:off x="9829800" y="406400"/>
              <a:ext cx="1905000" cy="7239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/>
              <a:r>
                <a:t>zero at</a:t>
              </a:r>
            </a:p>
          </p:txBody>
        </p:sp>
        <p:pic>
          <p:nvPicPr>
            <p:cNvPr id="634" name="droppedImage.pdf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11772900" y="596900"/>
              <a:ext cx="990600" cy="4318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635" name="Shape 635"/>
            <p:cNvSpPr/>
            <p:nvPr/>
          </p:nvSpPr>
          <p:spPr>
            <a:xfrm>
              <a:off x="0" y="406400"/>
              <a:ext cx="635000" cy="7239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/>
              <a:r>
                <a:t>If</a:t>
              </a:r>
            </a:p>
          </p:txBody>
        </p:sp>
      </p:grpSp>
      <p:pic>
        <p:nvPicPr>
          <p:cNvPr id="637" name="droppedImage.pdf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1485900" y="2946400"/>
            <a:ext cx="10160000" cy="6286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638" name="droppedImage.pdf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1485900" y="2946400"/>
            <a:ext cx="10160000" cy="6286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Shape 640"/>
          <p:cNvSpPr/>
          <p:nvPr/>
        </p:nvSpPr>
        <p:spPr>
          <a:xfrm>
            <a:off x="1700107" y="419100"/>
            <a:ext cx="9594131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Fundamental Lemma of  Variational Calculus</a:t>
            </a:r>
          </a:p>
        </p:txBody>
      </p:sp>
      <p:pic>
        <p:nvPicPr>
          <p:cNvPr id="641" name="dropped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63700" y="7505700"/>
            <a:ext cx="317500" cy="368300"/>
          </a:xfrm>
          <a:prstGeom prst="rect">
            <a:avLst/>
          </a:prstGeom>
          <a:ln w="12700">
            <a:miter lim="400000"/>
          </a:ln>
        </p:spPr>
      </p:pic>
      <p:pic>
        <p:nvPicPr>
          <p:cNvPr id="642" name="dropped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264900" y="6997700"/>
            <a:ext cx="330200" cy="368300"/>
          </a:xfrm>
          <a:prstGeom prst="rect">
            <a:avLst/>
          </a:prstGeom>
          <a:ln w="12700">
            <a:miter lim="400000"/>
          </a:ln>
        </p:spPr>
      </p:pic>
      <p:sp>
        <p:nvSpPr>
          <p:cNvPr id="643" name="Shape 643"/>
          <p:cNvSpPr/>
          <p:nvPr/>
        </p:nvSpPr>
        <p:spPr>
          <a:xfrm>
            <a:off x="1676400" y="5588000"/>
            <a:ext cx="1168400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So</a:t>
            </a:r>
          </a:p>
        </p:txBody>
      </p:sp>
      <p:pic>
        <p:nvPicPr>
          <p:cNvPr id="644" name="droppedImag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743200" y="5727700"/>
            <a:ext cx="469900" cy="469900"/>
          </a:xfrm>
          <a:prstGeom prst="rect">
            <a:avLst/>
          </a:prstGeom>
          <a:ln w="12700">
            <a:miter lim="400000"/>
          </a:ln>
        </p:spPr>
      </p:pic>
      <p:sp>
        <p:nvSpPr>
          <p:cNvPr id="645" name="Shape 645"/>
          <p:cNvSpPr/>
          <p:nvPr/>
        </p:nvSpPr>
        <p:spPr>
          <a:xfrm>
            <a:off x="3200400" y="5588000"/>
            <a:ext cx="8293100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vanishes everywhere in the interval.</a:t>
            </a:r>
          </a:p>
        </p:txBody>
      </p:sp>
      <p:sp>
        <p:nvSpPr>
          <p:cNvPr id="646" name="Shape 646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grpSp>
        <p:nvGrpSpPr>
          <p:cNvPr id="656" name="Group 656"/>
          <p:cNvGrpSpPr/>
          <p:nvPr/>
        </p:nvGrpSpPr>
        <p:grpSpPr>
          <a:xfrm>
            <a:off x="38100" y="1244600"/>
            <a:ext cx="12763500" cy="2108200"/>
            <a:chOff x="0" y="0"/>
            <a:chExt cx="12763500" cy="2108200"/>
          </a:xfrm>
        </p:grpSpPr>
        <p:sp>
          <p:nvSpPr>
            <p:cNvPr id="647" name="Shape 647"/>
            <p:cNvSpPr/>
            <p:nvPr/>
          </p:nvSpPr>
          <p:spPr>
            <a:xfrm>
              <a:off x="5702300" y="457199"/>
              <a:ext cx="3060700" cy="7239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/>
              <a:r>
                <a:t>for </a:t>
              </a:r>
              <a:r>
                <a:rPr u="sng"/>
                <a:t>all </a:t>
              </a:r>
              <a:r>
                <a:t>offsets</a:t>
              </a:r>
            </a:p>
          </p:txBody>
        </p:sp>
        <p:pic>
          <p:nvPicPr>
            <p:cNvPr id="648" name="droppedImage.pdf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8801100" y="457200"/>
              <a:ext cx="990600" cy="6350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649" name="Shape 649"/>
            <p:cNvSpPr/>
            <p:nvPr/>
          </p:nvSpPr>
          <p:spPr>
            <a:xfrm>
              <a:off x="2260600" y="1384300"/>
              <a:ext cx="1168400" cy="7239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/>
              <a:r>
                <a:t>then</a:t>
              </a:r>
            </a:p>
          </p:txBody>
        </p:sp>
        <p:pic>
          <p:nvPicPr>
            <p:cNvPr id="650" name="droppedImage.pdf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3733800" y="1511300"/>
              <a:ext cx="469900" cy="4699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651" name="droppedImage.pdf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520700" y="0"/>
              <a:ext cx="5143500" cy="16256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652" name="Shape 652"/>
            <p:cNvSpPr/>
            <p:nvPr/>
          </p:nvSpPr>
          <p:spPr>
            <a:xfrm>
              <a:off x="4381500" y="1384300"/>
              <a:ext cx="5537200" cy="7239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/>
              <a:r>
                <a:t>vanishes on the interval.</a:t>
              </a:r>
            </a:p>
          </p:txBody>
        </p:sp>
        <p:sp>
          <p:nvSpPr>
            <p:cNvPr id="653" name="Shape 653"/>
            <p:cNvSpPr/>
            <p:nvPr/>
          </p:nvSpPr>
          <p:spPr>
            <a:xfrm>
              <a:off x="9829800" y="406400"/>
              <a:ext cx="1905000" cy="7239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/>
              <a:r>
                <a:t>zero at</a:t>
              </a:r>
            </a:p>
          </p:txBody>
        </p:sp>
        <p:pic>
          <p:nvPicPr>
            <p:cNvPr id="654" name="droppedImage.pdf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11772900" y="596900"/>
              <a:ext cx="990600" cy="4318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655" name="Shape 655"/>
            <p:cNvSpPr/>
            <p:nvPr/>
          </p:nvSpPr>
          <p:spPr>
            <a:xfrm>
              <a:off x="0" y="406400"/>
              <a:ext cx="635000" cy="7239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/>
              <a:r>
                <a:t>If</a:t>
              </a:r>
            </a:p>
          </p:txBody>
        </p:sp>
      </p:grpSp>
      <p:pic>
        <p:nvPicPr>
          <p:cNvPr id="657" name="droppedImage.pdf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1346200" y="2946400"/>
            <a:ext cx="10160000" cy="6286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Shape 659"/>
          <p:cNvSpPr/>
          <p:nvPr/>
        </p:nvSpPr>
        <p:spPr>
          <a:xfrm>
            <a:off x="860418" y="419100"/>
            <a:ext cx="11273509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Particle Example: Deriving Euler-Lagrange Equations</a:t>
            </a:r>
          </a:p>
        </p:txBody>
      </p:sp>
      <p:grpSp>
        <p:nvGrpSpPr>
          <p:cNvPr id="663" name="Group 663"/>
          <p:cNvGrpSpPr/>
          <p:nvPr/>
        </p:nvGrpSpPr>
        <p:grpSpPr>
          <a:xfrm>
            <a:off x="2179687" y="7378700"/>
            <a:ext cx="8628013" cy="723900"/>
            <a:chOff x="0" y="0"/>
            <a:chExt cx="8628012" cy="723900"/>
          </a:xfrm>
        </p:grpSpPr>
        <p:sp>
          <p:nvSpPr>
            <p:cNvPr id="660" name="Shape 660"/>
            <p:cNvSpPr/>
            <p:nvPr/>
          </p:nvSpPr>
          <p:spPr>
            <a:xfrm>
              <a:off x="0" y="0"/>
              <a:ext cx="1929371" cy="7239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When is</a:t>
              </a:r>
            </a:p>
          </p:txBody>
        </p:sp>
        <p:sp>
          <p:nvSpPr>
            <p:cNvPr id="661" name="Shape 661"/>
            <p:cNvSpPr/>
            <p:nvPr/>
          </p:nvSpPr>
          <p:spPr>
            <a:xfrm>
              <a:off x="4964558" y="0"/>
              <a:ext cx="3058680" cy="7239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for all offsets </a:t>
              </a:r>
            </a:p>
          </p:txBody>
        </p:sp>
        <p:pic>
          <p:nvPicPr>
            <p:cNvPr id="662" name="droppedImage.pdf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8031112" y="127000"/>
              <a:ext cx="596901" cy="5969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664" name="Shape 664"/>
          <p:cNvSpPr/>
          <p:nvPr/>
        </p:nvSpPr>
        <p:spPr>
          <a:xfrm>
            <a:off x="4033403" y="2616200"/>
            <a:ext cx="3835339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Where were we?</a:t>
            </a:r>
          </a:p>
        </p:txBody>
      </p:sp>
      <p:sp>
        <p:nvSpPr>
          <p:cNvPr id="665" name="Shape 665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grpSp>
        <p:nvGrpSpPr>
          <p:cNvPr id="680" name="Group 680"/>
          <p:cNvGrpSpPr/>
          <p:nvPr/>
        </p:nvGrpSpPr>
        <p:grpSpPr>
          <a:xfrm>
            <a:off x="8597900" y="1270000"/>
            <a:ext cx="4221408" cy="3937000"/>
            <a:chOff x="0" y="0"/>
            <a:chExt cx="4221407" cy="3936999"/>
          </a:xfrm>
        </p:grpSpPr>
        <p:pic>
          <p:nvPicPr>
            <p:cNvPr id="666" name="droppedImage.pdf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746519" y="488792"/>
              <a:ext cx="2763908" cy="222178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667" name="droppedImage.pdf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657648" y="3634835"/>
              <a:ext cx="257729" cy="30216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668" name="droppedImage.pdf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3412659" y="3634835"/>
              <a:ext cx="266616" cy="30216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673" name="Group 673"/>
            <p:cNvGrpSpPr/>
            <p:nvPr/>
          </p:nvGrpSpPr>
          <p:grpSpPr>
            <a:xfrm>
              <a:off x="0" y="0"/>
              <a:ext cx="4221408" cy="3661514"/>
              <a:chOff x="0" y="0"/>
              <a:chExt cx="4221407" cy="3661513"/>
            </a:xfrm>
          </p:grpSpPr>
          <p:pic>
            <p:nvPicPr>
              <p:cNvPr id="669" name="droppedImage.pdf"/>
              <p:cNvPicPr>
                <a:picLocks noChangeAspect="1"/>
              </p:cNvPicPr>
              <p:nvPr/>
            </p:nvPicPr>
            <p:blipFill>
              <a:blip r:embed="rId6">
                <a:extLst/>
              </a:blip>
              <a:stretch>
                <a:fillRect/>
              </a:stretch>
            </p:blipFill>
            <p:spPr>
              <a:xfrm>
                <a:off x="0" y="0"/>
                <a:ext cx="4221408" cy="3661514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670" name="droppedImage.pdf"/>
              <p:cNvPicPr>
                <a:picLocks noChangeAspect="1"/>
              </p:cNvPicPr>
              <p:nvPr/>
            </p:nvPicPr>
            <p:blipFill>
              <a:blip r:embed="rId7">
                <a:extLst/>
              </a:blip>
              <a:stretch>
                <a:fillRect/>
              </a:stretch>
            </p:blipFill>
            <p:spPr>
              <a:xfrm>
                <a:off x="728746" y="1137554"/>
                <a:ext cx="2755026" cy="2443974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671" name="droppedImage.pdf"/>
              <p:cNvPicPr>
                <a:picLocks noChangeAspect="1"/>
              </p:cNvPicPr>
              <p:nvPr/>
            </p:nvPicPr>
            <p:blipFill>
              <a:blip r:embed="rId8">
                <a:extLst/>
              </a:blip>
              <a:stretch>
                <a:fillRect/>
              </a:stretch>
            </p:blipFill>
            <p:spPr>
              <a:xfrm>
                <a:off x="719859" y="568777"/>
                <a:ext cx="2763913" cy="2132923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672" name="droppedImage.pdf"/>
              <p:cNvPicPr>
                <a:picLocks noChangeAspect="1"/>
              </p:cNvPicPr>
              <p:nvPr/>
            </p:nvPicPr>
            <p:blipFill>
              <a:blip r:embed="rId9">
                <a:extLst/>
              </a:blip>
              <a:stretch>
                <a:fillRect/>
              </a:stretch>
            </p:blipFill>
            <p:spPr>
              <a:xfrm>
                <a:off x="648762" y="924263"/>
                <a:ext cx="2923882" cy="1875195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sp>
          <p:nvSpPr>
            <p:cNvPr id="674" name="Shape 674"/>
            <p:cNvSpPr/>
            <p:nvPr/>
          </p:nvSpPr>
          <p:spPr>
            <a:xfrm>
              <a:off x="1199763" y="935165"/>
              <a:ext cx="1" cy="451228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headEnd type="stealth" w="med" len="med"/>
              <a:tailEnd type="stealth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675" name="droppedImage.pdf"/>
            <p:cNvPicPr>
              <a:picLocks noChangeAspect="1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1270860" y="3323787"/>
              <a:ext cx="177745" cy="23995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676" name="droppedImage.pdf"/>
            <p:cNvPicPr>
              <a:picLocks noChangeAspect="1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1066456" y="533228"/>
              <a:ext cx="186631" cy="29327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677" name="droppedImage.pdf"/>
            <p:cNvPicPr>
              <a:picLocks noChangeAspect="1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1093118" y="1635232"/>
              <a:ext cx="204405" cy="39103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678" name="droppedImage.pdf"/>
            <p:cNvPicPr>
              <a:picLocks noChangeAspect="1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737632" y="3226030"/>
              <a:ext cx="2772795" cy="68431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679" name="droppedImage.pdf"/>
            <p:cNvPicPr>
              <a:picLocks noChangeAspect="1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1279747" y="1030906"/>
              <a:ext cx="337713" cy="24884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681" name="droppedImage.pdf"/>
          <p:cNvPicPr>
            <a:picLocks noChangeAspect="1"/>
          </p:cNvPicPr>
          <p:nvPr/>
        </p:nvPicPr>
        <p:blipFill>
          <a:blip r:embed="rId15">
            <a:extLst/>
          </a:blip>
          <a:stretch>
            <a:fillRect/>
          </a:stretch>
        </p:blipFill>
        <p:spPr>
          <a:xfrm>
            <a:off x="495300" y="4978400"/>
            <a:ext cx="10426700" cy="1625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682" name="droppedImage.pdf"/>
          <p:cNvPicPr>
            <a:picLocks noChangeAspect="1"/>
          </p:cNvPicPr>
          <p:nvPr/>
        </p:nvPicPr>
        <p:blipFill>
          <a:blip r:embed="rId16">
            <a:extLst/>
          </a:blip>
          <a:stretch>
            <a:fillRect/>
          </a:stretch>
        </p:blipFill>
        <p:spPr>
          <a:xfrm>
            <a:off x="4191000" y="7454900"/>
            <a:ext cx="2933700" cy="6731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Shape 684"/>
          <p:cNvSpPr/>
          <p:nvPr/>
        </p:nvSpPr>
        <p:spPr>
          <a:xfrm>
            <a:off x="3521558" y="4508500"/>
            <a:ext cx="5951229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Apply Fundamental Lemma</a:t>
            </a:r>
          </a:p>
        </p:txBody>
      </p:sp>
      <p:sp>
        <p:nvSpPr>
          <p:cNvPr id="685" name="Shape 685"/>
          <p:cNvSpPr/>
          <p:nvPr/>
        </p:nvSpPr>
        <p:spPr>
          <a:xfrm>
            <a:off x="6541485" y="7112000"/>
            <a:ext cx="5492057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u="sng">
                <a:solidFill>
                  <a:srgbClr val="0096FF"/>
                </a:solidFill>
              </a:defRPr>
            </a:lvl1pPr>
          </a:lstStyle>
          <a:p>
            <a:pPr/>
            <a:r>
              <a:t>Euler-Lagrange equations</a:t>
            </a:r>
          </a:p>
        </p:txBody>
      </p:sp>
      <p:sp>
        <p:nvSpPr>
          <p:cNvPr id="686" name="Shape 686"/>
          <p:cNvSpPr/>
          <p:nvPr/>
        </p:nvSpPr>
        <p:spPr>
          <a:xfrm>
            <a:off x="860418" y="419100"/>
            <a:ext cx="11273509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Particle Example: Deriving Euler-Lagrange Equations</a:t>
            </a:r>
          </a:p>
        </p:txBody>
      </p:sp>
      <p:sp>
        <p:nvSpPr>
          <p:cNvPr id="687" name="Shape 687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688" name="dropped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82700" y="2006600"/>
            <a:ext cx="10426700" cy="1625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689" name="dropped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498600" y="5905500"/>
            <a:ext cx="9994900" cy="1079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1" name="droppedImage.pdf"/>
          <p:cNvPicPr>
            <a:picLocks noChangeAspect="1"/>
          </p:cNvPicPr>
          <p:nvPr/>
        </p:nvPicPr>
        <p:blipFill>
          <a:blip r:embed="rId2">
            <a:alphaModFix amt="50000"/>
            <a:extLst/>
          </a:blip>
          <a:stretch>
            <a:fillRect/>
          </a:stretch>
        </p:blipFill>
        <p:spPr>
          <a:xfrm>
            <a:off x="1282700" y="2006600"/>
            <a:ext cx="10426700" cy="1625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692" name="droppedImage.pdf"/>
          <p:cNvPicPr>
            <a:picLocks noChangeAspect="1"/>
          </p:cNvPicPr>
          <p:nvPr/>
        </p:nvPicPr>
        <p:blipFill>
          <a:blip r:embed="rId3">
            <a:alphaModFix amt="50000"/>
            <a:extLst/>
          </a:blip>
          <a:stretch>
            <a:fillRect/>
          </a:stretch>
        </p:blipFill>
        <p:spPr>
          <a:xfrm>
            <a:off x="1498600" y="5905500"/>
            <a:ext cx="9994900" cy="1079500"/>
          </a:xfrm>
          <a:prstGeom prst="rect">
            <a:avLst/>
          </a:prstGeom>
          <a:ln w="12700">
            <a:miter lim="400000"/>
          </a:ln>
        </p:spPr>
      </p:pic>
      <p:sp>
        <p:nvSpPr>
          <p:cNvPr id="693" name="Shape 693"/>
          <p:cNvSpPr/>
          <p:nvPr/>
        </p:nvSpPr>
        <p:spPr>
          <a:xfrm>
            <a:off x="3521558" y="4508500"/>
            <a:ext cx="5951229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Apply Fundamental Lemma</a:t>
            </a:r>
          </a:p>
        </p:txBody>
      </p:sp>
      <p:sp>
        <p:nvSpPr>
          <p:cNvPr id="694" name="Shape 694"/>
          <p:cNvSpPr/>
          <p:nvPr/>
        </p:nvSpPr>
        <p:spPr>
          <a:xfrm>
            <a:off x="6573986" y="7073900"/>
            <a:ext cx="5503255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u="sng">
                <a:solidFill>
                  <a:srgbClr val="0096FF"/>
                </a:solidFill>
              </a:defRPr>
            </a:lvl1pPr>
          </a:lstStyle>
          <a:p>
            <a:pPr/>
            <a:r>
              <a:t>Euler-Lagrange Equations</a:t>
            </a:r>
          </a:p>
        </p:txBody>
      </p:sp>
      <p:sp>
        <p:nvSpPr>
          <p:cNvPr id="695" name="Shape 695"/>
          <p:cNvSpPr/>
          <p:nvPr/>
        </p:nvSpPr>
        <p:spPr>
          <a:xfrm>
            <a:off x="939800" y="2978150"/>
            <a:ext cx="11112500" cy="3784600"/>
          </a:xfrm>
          <a:prstGeom prst="rect">
            <a:avLst/>
          </a:prstGeom>
          <a:solidFill>
            <a:srgbClr val="D6D6D6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5000"/>
            </a:pPr>
            <a:r>
              <a:t>Apply the Fundamental Lemma to see when the derivative vanishes</a:t>
            </a:r>
          </a:p>
          <a:p>
            <a:pPr>
              <a:defRPr sz="5000"/>
            </a:pPr>
          </a:p>
          <a:p>
            <a:pPr>
              <a:defRPr sz="5000"/>
            </a:pPr>
          </a:p>
          <a:p>
            <a:pPr>
              <a:defRPr sz="5000"/>
            </a:pPr>
            <a:r>
              <a:t>and recover the </a:t>
            </a:r>
            <a:r>
              <a:rPr u="sng">
                <a:solidFill>
                  <a:srgbClr val="0096FF"/>
                </a:solidFill>
              </a:rPr>
              <a:t>Euler-Lagrange equations</a:t>
            </a:r>
            <a:r>
              <a:t>.</a:t>
            </a:r>
          </a:p>
        </p:txBody>
      </p:sp>
      <p:sp>
        <p:nvSpPr>
          <p:cNvPr id="696" name="Shape 696"/>
          <p:cNvSpPr/>
          <p:nvPr/>
        </p:nvSpPr>
        <p:spPr>
          <a:xfrm>
            <a:off x="860418" y="419100"/>
            <a:ext cx="11273509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Particle Example: Deriving Euler-Lagrange Equations</a:t>
            </a:r>
          </a:p>
        </p:txBody>
      </p:sp>
      <p:sp>
        <p:nvSpPr>
          <p:cNvPr id="697" name="Shape 697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698" name="droppedImag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514600" y="4584700"/>
            <a:ext cx="7975600" cy="14224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0" name="dropped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52600" y="1905000"/>
            <a:ext cx="9702800" cy="1079500"/>
          </a:xfrm>
          <a:prstGeom prst="rect">
            <a:avLst/>
          </a:prstGeom>
          <a:ln w="12700">
            <a:miter lim="400000"/>
          </a:ln>
        </p:spPr>
      </p:pic>
      <p:sp>
        <p:nvSpPr>
          <p:cNvPr id="701" name="Shape 701"/>
          <p:cNvSpPr/>
          <p:nvPr/>
        </p:nvSpPr>
        <p:spPr>
          <a:xfrm>
            <a:off x="6693885" y="3086100"/>
            <a:ext cx="5492057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u="sng">
                <a:solidFill>
                  <a:srgbClr val="0096FF"/>
                </a:solidFill>
              </a:defRPr>
            </a:lvl1pPr>
          </a:lstStyle>
          <a:p>
            <a:pPr/>
            <a:r>
              <a:t>Euler-Lagrange equations</a:t>
            </a:r>
          </a:p>
        </p:txBody>
      </p:sp>
      <p:sp>
        <p:nvSpPr>
          <p:cNvPr id="702" name="Shape 702"/>
          <p:cNvSpPr/>
          <p:nvPr/>
        </p:nvSpPr>
        <p:spPr>
          <a:xfrm>
            <a:off x="3726402" y="4419600"/>
            <a:ext cx="5541541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Wait... this looks familiar!</a:t>
            </a:r>
          </a:p>
        </p:txBody>
      </p:sp>
      <p:sp>
        <p:nvSpPr>
          <p:cNvPr id="703" name="Shape 703"/>
          <p:cNvSpPr/>
          <p:nvPr/>
        </p:nvSpPr>
        <p:spPr>
          <a:xfrm>
            <a:off x="1796473" y="419100"/>
            <a:ext cx="9401399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Particle Example: Lagrangian Reformulation</a:t>
            </a:r>
          </a:p>
        </p:txBody>
      </p:sp>
      <p:sp>
        <p:nvSpPr>
          <p:cNvPr id="704" name="Shape 704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grpSp>
        <p:nvGrpSpPr>
          <p:cNvPr id="709" name="Group 709"/>
          <p:cNvGrpSpPr/>
          <p:nvPr/>
        </p:nvGrpSpPr>
        <p:grpSpPr>
          <a:xfrm>
            <a:off x="1473200" y="5753100"/>
            <a:ext cx="9569847" cy="3060700"/>
            <a:chOff x="0" y="0"/>
            <a:chExt cx="9569846" cy="3060700"/>
          </a:xfrm>
        </p:grpSpPr>
        <p:sp>
          <p:nvSpPr>
            <p:cNvPr id="705" name="Shape 705"/>
            <p:cNvSpPr/>
            <p:nvPr/>
          </p:nvSpPr>
          <p:spPr>
            <a:xfrm>
              <a:off x="5913697" y="0"/>
              <a:ext cx="3656150" cy="7239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is Newton’s law </a:t>
              </a:r>
            </a:p>
          </p:txBody>
        </p:sp>
        <p:sp>
          <p:nvSpPr>
            <p:cNvPr id="706" name="Shape 706"/>
            <p:cNvSpPr/>
            <p:nvPr/>
          </p:nvSpPr>
          <p:spPr>
            <a:xfrm>
              <a:off x="597706" y="2336800"/>
              <a:ext cx="8510142" cy="7239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(force is derivative of potential energy)</a:t>
              </a:r>
            </a:p>
          </p:txBody>
        </p:sp>
        <p:sp>
          <p:nvSpPr>
            <p:cNvPr id="707" name="Shape 707"/>
            <p:cNvSpPr/>
            <p:nvPr/>
          </p:nvSpPr>
          <p:spPr>
            <a:xfrm>
              <a:off x="2867446" y="1162050"/>
              <a:ext cx="3967908" cy="7239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(reinserting mass)</a:t>
              </a:r>
            </a:p>
          </p:txBody>
        </p:sp>
        <p:pic>
          <p:nvPicPr>
            <p:cNvPr id="708" name="droppedImage.pdf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63500"/>
              <a:ext cx="5791200" cy="6731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702" grpId="1"/>
      <p:bldP build="whole" bldLvl="1" animBg="1" rev="0" advAuto="0" spid="709" grpId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/>
          <p:nvPr/>
        </p:nvSpPr>
        <p:spPr>
          <a:xfrm>
            <a:off x="2349146" y="2565400"/>
            <a:ext cx="8296053" cy="1968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Part One:</a:t>
            </a:r>
          </a:p>
          <a:p>
            <a:pPr/>
            <a:r>
              <a:t>Reinterpreting Newtonian Mechanics</a:t>
            </a:r>
          </a:p>
          <a:p>
            <a:pPr/>
            <a:r>
              <a:t>(what does “variational” mean?)</a:t>
            </a:r>
          </a:p>
        </p:txBody>
      </p:sp>
      <p:sp>
        <p:nvSpPr>
          <p:cNvPr id="166" name="Shape 166"/>
          <p:cNvSpPr/>
          <p:nvPr/>
        </p:nvSpPr>
        <p:spPr>
          <a:xfrm>
            <a:off x="2904690" y="5829300"/>
            <a:ext cx="7194093" cy="1346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Part Two:</a:t>
            </a:r>
          </a:p>
          <a:p>
            <a:pPr/>
            <a:r>
              <a:t>Why Use Variational Integrators?</a:t>
            </a:r>
          </a:p>
        </p:txBody>
      </p:sp>
      <p:sp>
        <p:nvSpPr>
          <p:cNvPr id="167" name="Shape 167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" name="Shape 711"/>
          <p:cNvSpPr/>
          <p:nvPr/>
        </p:nvSpPr>
        <p:spPr>
          <a:xfrm>
            <a:off x="2608163" y="419100"/>
            <a:ext cx="7778019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Lagrangian Reformulation Summary</a:t>
            </a:r>
          </a:p>
        </p:txBody>
      </p:sp>
      <p:sp>
        <p:nvSpPr>
          <p:cNvPr id="712" name="Shape 712"/>
          <p:cNvSpPr/>
          <p:nvPr/>
        </p:nvSpPr>
        <p:spPr>
          <a:xfrm>
            <a:off x="191622" y="1797050"/>
            <a:ext cx="7886701" cy="2590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u="sng">
                <a:solidFill>
                  <a:srgbClr val="0096FF"/>
                </a:solidFill>
              </a:defRPr>
            </a:pPr>
            <a:r>
              <a:t>Principle of Stationary Action</a:t>
            </a:r>
          </a:p>
          <a:p>
            <a:pPr/>
            <a:r>
              <a:t>A path connecting two points is a physical path precisely when the first derivative of the action is zero.</a:t>
            </a:r>
          </a:p>
        </p:txBody>
      </p:sp>
      <p:grpSp>
        <p:nvGrpSpPr>
          <p:cNvPr id="720" name="Group 720"/>
          <p:cNvGrpSpPr/>
          <p:nvPr/>
        </p:nvGrpSpPr>
        <p:grpSpPr>
          <a:xfrm>
            <a:off x="8186798" y="1560658"/>
            <a:ext cx="4564004" cy="3214312"/>
            <a:chOff x="0" y="0"/>
            <a:chExt cx="4564003" cy="3214310"/>
          </a:xfrm>
        </p:grpSpPr>
        <p:pic>
          <p:nvPicPr>
            <p:cNvPr id="713" name="droppedImage.pdf"/>
            <p:cNvPicPr>
              <a:picLocks noChangeAspect="1"/>
            </p:cNvPicPr>
            <p:nvPr/>
          </p:nvPicPr>
          <p:blipFill>
            <a:blip r:embed="rId2">
              <a:alphaModFix amt="50000"/>
              <a:extLst/>
            </a:blip>
            <a:stretch>
              <a:fillRect/>
            </a:stretch>
          </p:blipFill>
          <p:spPr>
            <a:xfrm>
              <a:off x="631938" y="600731"/>
              <a:ext cx="2426339" cy="187241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714" name="droppedImage.pdf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631938" y="569524"/>
              <a:ext cx="3346939" cy="192702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715" name="droppedImage.pdf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3705822" cy="321431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716" name="droppedImage.pdf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639740" y="998618"/>
              <a:ext cx="2418536" cy="214547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717" name="droppedImage.pdf"/>
            <p:cNvPicPr>
              <a:picLocks noChangeAspect="1"/>
            </p:cNvPicPr>
            <p:nvPr/>
          </p:nvPicPr>
          <p:blipFill>
            <a:blip r:embed="rId6">
              <a:alphaModFix amt="50000"/>
              <a:extLst/>
            </a:blip>
            <a:stretch>
              <a:fillRect/>
            </a:stretch>
          </p:blipFill>
          <p:spPr>
            <a:xfrm>
              <a:off x="624136" y="967412"/>
              <a:ext cx="2449743" cy="158375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718" name="droppedImage.pdf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3073873" y="569524"/>
              <a:ext cx="1490131" cy="236392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719" name="droppedImage.pdf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569525" y="912800"/>
              <a:ext cx="2566769" cy="164616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721" name="droppedImage.pdf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4000500" y="5143500"/>
            <a:ext cx="5918200" cy="635000"/>
          </a:xfrm>
          <a:prstGeom prst="rect">
            <a:avLst/>
          </a:prstGeom>
          <a:ln w="12700">
            <a:miter lim="400000"/>
          </a:ln>
        </p:spPr>
      </p:pic>
      <p:sp>
        <p:nvSpPr>
          <p:cNvPr id="722" name="Shape 722"/>
          <p:cNvSpPr/>
          <p:nvPr/>
        </p:nvSpPr>
        <p:spPr>
          <a:xfrm>
            <a:off x="864412" y="5067300"/>
            <a:ext cx="2375521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u="sng">
                <a:solidFill>
                  <a:srgbClr val="0096FF"/>
                </a:solidFill>
              </a:defRPr>
            </a:lvl1pPr>
          </a:lstStyle>
          <a:p>
            <a:pPr/>
            <a:r>
              <a:t>Lagrangian</a:t>
            </a:r>
          </a:p>
        </p:txBody>
      </p:sp>
      <p:pic>
        <p:nvPicPr>
          <p:cNvPr id="723" name="droppedImage.pdf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4330700" y="8191500"/>
            <a:ext cx="6731000" cy="635000"/>
          </a:xfrm>
          <a:prstGeom prst="rect">
            <a:avLst/>
          </a:prstGeom>
          <a:ln w="12700">
            <a:miter lim="400000"/>
          </a:ln>
        </p:spPr>
      </p:pic>
      <p:sp>
        <p:nvSpPr>
          <p:cNvPr id="724" name="Shape 724"/>
          <p:cNvSpPr/>
          <p:nvPr/>
        </p:nvSpPr>
        <p:spPr>
          <a:xfrm>
            <a:off x="1271723" y="6451600"/>
            <a:ext cx="1559274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u="sng">
                <a:solidFill>
                  <a:srgbClr val="0096FF"/>
                </a:solidFill>
              </a:defRPr>
            </a:lvl1pPr>
          </a:lstStyle>
          <a:p>
            <a:pPr/>
            <a:r>
              <a:t>Action</a:t>
            </a:r>
          </a:p>
        </p:txBody>
      </p:sp>
      <p:sp>
        <p:nvSpPr>
          <p:cNvPr id="725" name="Shape 725"/>
          <p:cNvSpPr/>
          <p:nvPr/>
        </p:nvSpPr>
        <p:spPr>
          <a:xfrm>
            <a:off x="150986" y="7829550"/>
            <a:ext cx="3797301" cy="1346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u="sng">
                <a:solidFill>
                  <a:srgbClr val="0096FF"/>
                </a:solidFill>
              </a:defRPr>
            </a:lvl1pPr>
          </a:lstStyle>
          <a:p>
            <a:pPr/>
            <a:r>
              <a:t>Euler-Lagrange Equations</a:t>
            </a:r>
          </a:p>
        </p:txBody>
      </p:sp>
      <p:sp>
        <p:nvSpPr>
          <p:cNvPr id="726" name="Shape 726"/>
          <p:cNvSpPr/>
          <p:nvPr/>
        </p:nvSpPr>
        <p:spPr>
          <a:xfrm>
            <a:off x="6908800" y="8724900"/>
            <a:ext cx="2133600" cy="990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000"/>
            </a:lvl1pPr>
          </a:lstStyle>
          <a:p>
            <a:pPr/>
            <a:r>
              <a:t>Fundamental Lemma</a:t>
            </a:r>
          </a:p>
        </p:txBody>
      </p:sp>
      <p:pic>
        <p:nvPicPr>
          <p:cNvPr id="727" name="droppedImage.pdf"/>
          <p:cNvPicPr>
            <a:picLocks noChangeAspect="1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5372100" y="6108700"/>
            <a:ext cx="6261100" cy="1625600"/>
          </a:xfrm>
          <a:prstGeom prst="rect">
            <a:avLst/>
          </a:prstGeom>
          <a:ln w="12700">
            <a:miter lim="400000"/>
          </a:ln>
        </p:spPr>
      </p:pic>
      <p:sp>
        <p:nvSpPr>
          <p:cNvPr id="728" name="Shape 728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" name="Shape 730"/>
          <p:cNvSpPr/>
          <p:nvPr/>
        </p:nvSpPr>
        <p:spPr>
          <a:xfrm>
            <a:off x="2256035" y="419100"/>
            <a:ext cx="8482274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(general) Principle of Stationary Action</a:t>
            </a:r>
          </a:p>
        </p:txBody>
      </p:sp>
      <p:sp>
        <p:nvSpPr>
          <p:cNvPr id="731" name="Shape 731"/>
          <p:cNvSpPr/>
          <p:nvPr/>
        </p:nvSpPr>
        <p:spPr>
          <a:xfrm>
            <a:off x="839322" y="1593850"/>
            <a:ext cx="11760201" cy="1346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/>
          </a:lstStyle>
          <a:p>
            <a:pPr/>
            <a:r>
              <a:t>“Variational principles” apply to many systems, e.g., special relativity, quantum mechanics, geodesics, etc.</a:t>
            </a:r>
          </a:p>
        </p:txBody>
      </p:sp>
      <p:sp>
        <p:nvSpPr>
          <p:cNvPr id="732" name="Shape 732"/>
          <p:cNvSpPr/>
          <p:nvPr/>
        </p:nvSpPr>
        <p:spPr>
          <a:xfrm>
            <a:off x="2781300" y="6172200"/>
            <a:ext cx="2133600" cy="990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000"/>
            </a:lvl1pPr>
          </a:lstStyle>
          <a:p>
            <a:pPr/>
            <a:r>
              <a:t>Fundamental Lemma</a:t>
            </a:r>
          </a:p>
        </p:txBody>
      </p:sp>
      <p:sp>
        <p:nvSpPr>
          <p:cNvPr id="733" name="Shape 733"/>
          <p:cNvSpPr/>
          <p:nvPr/>
        </p:nvSpPr>
        <p:spPr>
          <a:xfrm>
            <a:off x="1527912" y="3568700"/>
            <a:ext cx="5366520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Key is to find Lagrangian</a:t>
            </a:r>
          </a:p>
        </p:txBody>
      </p:sp>
      <p:pic>
        <p:nvPicPr>
          <p:cNvPr id="734" name="dropped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137400" y="3657600"/>
            <a:ext cx="3695700" cy="635000"/>
          </a:xfrm>
          <a:prstGeom prst="rect">
            <a:avLst/>
          </a:prstGeom>
          <a:ln w="12700">
            <a:miter lim="400000"/>
          </a:ln>
        </p:spPr>
      </p:pic>
      <p:sp>
        <p:nvSpPr>
          <p:cNvPr id="735" name="Shape 735"/>
          <p:cNvSpPr/>
          <p:nvPr/>
        </p:nvSpPr>
        <p:spPr>
          <a:xfrm>
            <a:off x="2130809" y="7753350"/>
            <a:ext cx="8724901" cy="1346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so general Euler-Lagrange equations are the equations of interest</a:t>
            </a:r>
          </a:p>
        </p:txBody>
      </p:sp>
      <p:sp>
        <p:nvSpPr>
          <p:cNvPr id="736" name="Shape 736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737" name="dropped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44500" y="4826000"/>
            <a:ext cx="12115800" cy="1346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9" name="droppedImage.pdf"/>
          <p:cNvPicPr>
            <a:picLocks noChangeAspect="1"/>
          </p:cNvPicPr>
          <p:nvPr/>
        </p:nvPicPr>
        <p:blipFill>
          <a:blip r:embed="rId2">
            <a:alphaModFix amt="50000"/>
            <a:extLst/>
          </a:blip>
          <a:stretch>
            <a:fillRect/>
          </a:stretch>
        </p:blipFill>
        <p:spPr>
          <a:xfrm>
            <a:off x="444500" y="4826000"/>
            <a:ext cx="12115800" cy="1346200"/>
          </a:xfrm>
          <a:prstGeom prst="rect">
            <a:avLst/>
          </a:prstGeom>
          <a:ln w="12700">
            <a:miter lim="400000"/>
          </a:ln>
        </p:spPr>
      </p:pic>
      <p:sp>
        <p:nvSpPr>
          <p:cNvPr id="740" name="Shape 740"/>
          <p:cNvSpPr/>
          <p:nvPr/>
        </p:nvSpPr>
        <p:spPr>
          <a:xfrm>
            <a:off x="2256035" y="419100"/>
            <a:ext cx="8482274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(general) Principle of Stationary Action</a:t>
            </a:r>
          </a:p>
        </p:txBody>
      </p:sp>
      <p:sp>
        <p:nvSpPr>
          <p:cNvPr id="741" name="Shape 741"/>
          <p:cNvSpPr/>
          <p:nvPr/>
        </p:nvSpPr>
        <p:spPr>
          <a:xfrm>
            <a:off x="839322" y="1593850"/>
            <a:ext cx="11760201" cy="1346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/>
          </a:lstStyle>
          <a:p>
            <a:pPr/>
            <a:r>
              <a:t>“Variational principles” apply to many systems, e.g., special relativity, quantum mechanics, geodesics, etc.</a:t>
            </a:r>
          </a:p>
        </p:txBody>
      </p:sp>
      <p:sp>
        <p:nvSpPr>
          <p:cNvPr id="742" name="Shape 742"/>
          <p:cNvSpPr/>
          <p:nvPr/>
        </p:nvSpPr>
        <p:spPr>
          <a:xfrm>
            <a:off x="2959100" y="6413500"/>
            <a:ext cx="2133600" cy="990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000"/>
            </a:lvl1pPr>
          </a:lstStyle>
          <a:p>
            <a:pPr/>
            <a:r>
              <a:t>Fundamental Lemma</a:t>
            </a:r>
          </a:p>
        </p:txBody>
      </p:sp>
      <p:sp>
        <p:nvSpPr>
          <p:cNvPr id="743" name="Shape 743"/>
          <p:cNvSpPr/>
          <p:nvPr/>
        </p:nvSpPr>
        <p:spPr>
          <a:xfrm>
            <a:off x="1527912" y="3568700"/>
            <a:ext cx="5366520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Key is to find Lagrangian</a:t>
            </a:r>
          </a:p>
        </p:txBody>
      </p:sp>
      <p:pic>
        <p:nvPicPr>
          <p:cNvPr id="744" name="droppedImage.pdf"/>
          <p:cNvPicPr>
            <a:picLocks noChangeAspect="1"/>
          </p:cNvPicPr>
          <p:nvPr/>
        </p:nvPicPr>
        <p:blipFill>
          <a:blip r:embed="rId3">
            <a:alphaModFix amt="50000"/>
            <a:extLst/>
          </a:blip>
          <a:stretch>
            <a:fillRect/>
          </a:stretch>
        </p:blipFill>
        <p:spPr>
          <a:xfrm>
            <a:off x="7137400" y="3657600"/>
            <a:ext cx="3695700" cy="635000"/>
          </a:xfrm>
          <a:prstGeom prst="rect">
            <a:avLst/>
          </a:prstGeom>
          <a:ln w="12700">
            <a:miter lim="400000"/>
          </a:ln>
        </p:spPr>
      </p:pic>
      <p:sp>
        <p:nvSpPr>
          <p:cNvPr id="745" name="Shape 745"/>
          <p:cNvSpPr/>
          <p:nvPr/>
        </p:nvSpPr>
        <p:spPr>
          <a:xfrm>
            <a:off x="2130809" y="7753350"/>
            <a:ext cx="8724901" cy="1346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so general Euler-Lagrange equations are the equations of interest</a:t>
            </a:r>
          </a:p>
        </p:txBody>
      </p:sp>
      <p:grpSp>
        <p:nvGrpSpPr>
          <p:cNvPr id="748" name="Group 748"/>
          <p:cNvGrpSpPr/>
          <p:nvPr/>
        </p:nvGrpSpPr>
        <p:grpSpPr>
          <a:xfrm>
            <a:off x="1155700" y="2609850"/>
            <a:ext cx="11112500" cy="4521200"/>
            <a:chOff x="0" y="0"/>
            <a:chExt cx="11112500" cy="4521200"/>
          </a:xfrm>
        </p:grpSpPr>
        <p:sp>
          <p:nvSpPr>
            <p:cNvPr id="746" name="Shape 746"/>
            <p:cNvSpPr/>
            <p:nvPr/>
          </p:nvSpPr>
          <p:spPr>
            <a:xfrm>
              <a:off x="0" y="0"/>
              <a:ext cx="11112500" cy="4521200"/>
            </a:xfrm>
            <a:prstGeom prst="rect">
              <a:avLst/>
            </a:prstGeom>
            <a:solidFill>
              <a:srgbClr val="D6D6D6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algn="l">
                <a:defRPr sz="5000"/>
              </a:pPr>
              <a:r>
                <a:t>The Euler-Lagrange equations for a general Lagrangian                        are</a:t>
              </a:r>
            </a:p>
            <a:p>
              <a:pPr algn="l">
                <a:defRPr sz="5000"/>
              </a:pPr>
              <a:r>
                <a:t> </a:t>
              </a:r>
            </a:p>
            <a:p>
              <a:pPr algn="l">
                <a:defRPr sz="5000"/>
              </a:pPr>
            </a:p>
            <a:p>
              <a:pPr algn="l">
                <a:defRPr sz="5000"/>
              </a:pPr>
            </a:p>
          </p:txBody>
        </p:sp>
        <p:pic>
          <p:nvPicPr>
            <p:cNvPr id="747" name="droppedImage.pdf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3022600" y="882650"/>
              <a:ext cx="3695700" cy="6350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749" name="Shape 749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750" name="droppedImag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663700" y="4660900"/>
            <a:ext cx="10160000" cy="172809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" name="Shape 752"/>
          <p:cNvSpPr/>
          <p:nvPr/>
        </p:nvSpPr>
        <p:spPr>
          <a:xfrm>
            <a:off x="4317882" y="419100"/>
            <a:ext cx="4358581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Noether’s Theorem</a:t>
            </a:r>
          </a:p>
        </p:txBody>
      </p:sp>
      <p:sp>
        <p:nvSpPr>
          <p:cNvPr id="753" name="Shape 753"/>
          <p:cNvSpPr/>
          <p:nvPr/>
        </p:nvSpPr>
        <p:spPr>
          <a:xfrm>
            <a:off x="915522" y="1339850"/>
            <a:ext cx="10744201" cy="1346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Continuous symmetries of the Lagrangian imply </a:t>
            </a:r>
            <a:r>
              <a:rPr u="sng">
                <a:solidFill>
                  <a:srgbClr val="0096FF"/>
                </a:solidFill>
              </a:rPr>
              <a:t>conservation laws</a:t>
            </a:r>
            <a:r>
              <a:t> for the physical system.</a:t>
            </a:r>
          </a:p>
        </p:txBody>
      </p:sp>
      <p:graphicFrame>
        <p:nvGraphicFramePr>
          <p:cNvPr id="754" name="Table 754"/>
          <p:cNvGraphicFramePr/>
          <p:nvPr/>
        </p:nvGraphicFramePr>
        <p:xfrm>
          <a:off x="1117600" y="3860800"/>
          <a:ext cx="10718800" cy="5118101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5359400"/>
                <a:gridCol w="5359400"/>
              </a:tblGrid>
              <a:tr h="1706033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</a:pPr>
                      <a:r>
                        <a:rPr sz="3600">
                          <a:latin typeface="+mn-lt"/>
                          <a:ea typeface="+mn-ea"/>
                          <a:cs typeface="+mn-cs"/>
                        </a:rPr>
                        <a:t>Translational</a:t>
                      </a: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</a:pPr>
                      <a:r>
                        <a:rPr sz="3600">
                          <a:latin typeface="+mn-lt"/>
                          <a:ea typeface="+mn-ea"/>
                          <a:cs typeface="+mn-cs"/>
                        </a:rPr>
                        <a:t>Linear momentum</a:t>
                      </a: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</a:tr>
              <a:tr h="1706033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</a:pPr>
                      <a:r>
                        <a:rPr sz="3600">
                          <a:latin typeface="+mn-lt"/>
                          <a:ea typeface="+mn-ea"/>
                          <a:cs typeface="+mn-cs"/>
                        </a:rPr>
                        <a:t>Rotational
(one dimensional)</a:t>
                      </a: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</a:pPr>
                      <a:r>
                        <a:rPr sz="3600">
                          <a:latin typeface="+mn-lt"/>
                          <a:ea typeface="+mn-ea"/>
                          <a:cs typeface="+mn-cs"/>
                        </a:rPr>
                        <a:t>Angular momentum</a:t>
                      </a: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</a:tr>
              <a:tr h="1706033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</a:pPr>
                      <a:r>
                        <a:rPr sz="3600">
                          <a:latin typeface="+mn-lt"/>
                          <a:ea typeface="+mn-ea"/>
                          <a:cs typeface="+mn-cs"/>
                        </a:rPr>
                        <a:t>Time</a:t>
                      </a: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</a:pPr>
                      <a:r>
                        <a:rPr sz="3600">
                          <a:latin typeface="+mn-lt"/>
                          <a:ea typeface="+mn-ea"/>
                          <a:cs typeface="+mn-cs"/>
                        </a:rPr>
                        <a:t>Total energy</a:t>
                      </a: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755" name="Shape 755"/>
          <p:cNvSpPr/>
          <p:nvPr/>
        </p:nvSpPr>
        <p:spPr>
          <a:xfrm>
            <a:off x="1130300" y="3130549"/>
            <a:ext cx="5321300" cy="723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Continuous Symmetry</a:t>
            </a:r>
          </a:p>
        </p:txBody>
      </p:sp>
      <p:sp>
        <p:nvSpPr>
          <p:cNvPr id="756" name="Shape 756"/>
          <p:cNvSpPr/>
          <p:nvPr/>
        </p:nvSpPr>
        <p:spPr>
          <a:xfrm>
            <a:off x="6464300" y="3136899"/>
            <a:ext cx="5321300" cy="723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Conserved Quantity </a:t>
            </a:r>
          </a:p>
        </p:txBody>
      </p:sp>
      <p:sp>
        <p:nvSpPr>
          <p:cNvPr id="757" name="Shape 757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9" name="symplectic-1.mov"/>
          <p:cNvPicPr>
            <a:picLocks noChangeAspect="0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>
            <a:extLst/>
          </a:blip>
          <a:stretch>
            <a:fillRect/>
          </a:stretch>
        </p:blipFill>
        <p:spPr>
          <a:xfrm>
            <a:off x="6896100" y="2755900"/>
            <a:ext cx="3098800" cy="3098800"/>
          </a:xfrm>
          <a:prstGeom prst="rect">
            <a:avLst/>
          </a:prstGeom>
          <a:ln w="12700">
            <a:miter lim="400000"/>
          </a:ln>
        </p:spPr>
      </p:pic>
      <p:sp>
        <p:nvSpPr>
          <p:cNvPr id="760" name="Shape 760"/>
          <p:cNvSpPr/>
          <p:nvPr/>
        </p:nvSpPr>
        <p:spPr>
          <a:xfrm>
            <a:off x="3025663" y="419100"/>
            <a:ext cx="6943019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Lagrangian Paths are </a:t>
            </a:r>
            <a:r>
              <a:rPr u="sng">
                <a:solidFill>
                  <a:srgbClr val="0096FF"/>
                </a:solidFill>
              </a:rPr>
              <a:t>Symplectic</a:t>
            </a:r>
          </a:p>
        </p:txBody>
      </p:sp>
      <p:sp>
        <p:nvSpPr>
          <p:cNvPr id="761" name="Shape 761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762" name="image27.png"/>
          <p:cNvPicPr>
            <a:picLocks noChangeAspect="0"/>
          </p:cNvPicPr>
          <p:nvPr/>
        </p:nvPicPr>
        <p:blipFill>
          <a:blip r:embed="rId5">
            <a:extLst/>
          </a:blip>
          <a:srcRect l="41122" t="2625" r="1364" b="0"/>
          <a:stretch>
            <a:fillRect/>
          </a:stretch>
        </p:blipFill>
        <p:spPr>
          <a:xfrm>
            <a:off x="3560475" y="2474259"/>
            <a:ext cx="5880101" cy="5029200"/>
          </a:xfrm>
          <a:prstGeom prst="rect">
            <a:avLst/>
          </a:prstGeom>
          <a:ln w="12700">
            <a:miter lim="400000"/>
          </a:ln>
        </p:spPr>
      </p:pic>
      <p:sp>
        <p:nvSpPr>
          <p:cNvPr id="763" name="Shape 763"/>
          <p:cNvSpPr/>
          <p:nvPr/>
        </p:nvSpPr>
        <p:spPr>
          <a:xfrm flipV="1">
            <a:off x="3560474" y="2226759"/>
            <a:ext cx="1" cy="5308820"/>
          </a:xfrm>
          <a:prstGeom prst="line">
            <a:avLst/>
          </a:prstGeom>
          <a:ln w="50800">
            <a:solidFill>
              <a:srgbClr val="000000"/>
            </a:solidFill>
            <a:tailEnd type="triangle"/>
          </a:ln>
        </p:spPr>
        <p:txBody>
          <a:bodyPr lIns="0" tIns="0" rIns="0" bIns="0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764" name="Shape 764"/>
          <p:cNvSpPr/>
          <p:nvPr/>
        </p:nvSpPr>
        <p:spPr>
          <a:xfrm flipH="1">
            <a:off x="3577644" y="7504275"/>
            <a:ext cx="6190892" cy="1"/>
          </a:xfrm>
          <a:prstGeom prst="line">
            <a:avLst/>
          </a:prstGeom>
          <a:ln w="508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765" name="Shape 765"/>
          <p:cNvSpPr/>
          <p:nvPr/>
        </p:nvSpPr>
        <p:spPr>
          <a:xfrm>
            <a:off x="5931436" y="7485674"/>
            <a:ext cx="1139478" cy="444501"/>
          </a:xfrm>
          <a:prstGeom prst="rect">
            <a:avLst/>
          </a:prstGeom>
          <a:ln w="12700"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8100" tIns="38100" rIns="38100" bIns="38100">
            <a:spAutoFit/>
          </a:bodyPr>
          <a:lstStyle>
            <a:lvl1pPr algn="l" defTabSz="914400">
              <a:buClr>
                <a:srgbClr val="000000"/>
              </a:buClr>
              <a:defRPr sz="2400"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>
              <a:defRPr sz="1800"/>
            </a:pPr>
            <a:r>
              <a:rPr sz="2400"/>
              <a:t>position</a:t>
            </a:r>
          </a:p>
        </p:txBody>
      </p:sp>
      <p:sp>
        <p:nvSpPr>
          <p:cNvPr id="766" name="Shape 766"/>
          <p:cNvSpPr/>
          <p:nvPr/>
        </p:nvSpPr>
        <p:spPr>
          <a:xfrm rot="16200000">
            <a:off x="1805558" y="4307249"/>
            <a:ext cx="2358232" cy="812801"/>
          </a:xfrm>
          <a:prstGeom prst="rect">
            <a:avLst/>
          </a:prstGeom>
          <a:ln w="12700"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8100" tIns="38100" rIns="38100" bIns="38100">
            <a:spAutoFit/>
          </a:bodyPr>
          <a:lstStyle/>
          <a:p>
            <a:pPr defTabSz="914400">
              <a:buClr>
                <a:srgbClr val="000000"/>
              </a:buClr>
              <a:defRPr sz="1800"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400"/>
              <a:t>momentum</a:t>
            </a:r>
            <a:endParaRPr sz="2400"/>
          </a:p>
          <a:p>
            <a:pPr defTabSz="914400">
              <a:buClr>
                <a:srgbClr val="000000"/>
              </a:buClr>
              <a:defRPr sz="1800"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400"/>
              <a:t>(mass x velocity)</a:t>
            </a:r>
          </a:p>
        </p:txBody>
      </p:sp>
      <p:sp>
        <p:nvSpPr>
          <p:cNvPr id="767" name="Shape 767"/>
          <p:cNvSpPr/>
          <p:nvPr/>
        </p:nvSpPr>
        <p:spPr>
          <a:xfrm>
            <a:off x="10338922" y="4311650"/>
            <a:ext cx="1612901" cy="1346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energy levels</a:t>
            </a:r>
          </a:p>
        </p:txBody>
      </p:sp>
      <p:sp>
        <p:nvSpPr>
          <p:cNvPr id="768" name="Shape 768"/>
          <p:cNvSpPr/>
          <p:nvPr/>
        </p:nvSpPr>
        <p:spPr>
          <a:xfrm>
            <a:off x="6527800" y="4521200"/>
            <a:ext cx="190500" cy="190500"/>
          </a:xfrm>
          <a:prstGeom prst="ellipse">
            <a:avLst/>
          </a:prstGeom>
          <a:blipFill>
            <a:blip r:embed="rId6"/>
          </a:blipFill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41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769" name="Shape 769"/>
          <p:cNvSpPr/>
          <p:nvPr/>
        </p:nvSpPr>
        <p:spPr>
          <a:xfrm>
            <a:off x="6527800" y="4521200"/>
            <a:ext cx="190500" cy="190500"/>
          </a:xfrm>
          <a:prstGeom prst="ellipse">
            <a:avLst/>
          </a:prstGeom>
          <a:blipFill>
            <a:blip r:embed="rId6"/>
          </a:blipFill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41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770" name="Shape 770"/>
          <p:cNvSpPr/>
          <p:nvPr/>
        </p:nvSpPr>
        <p:spPr>
          <a:xfrm>
            <a:off x="6527800" y="4521200"/>
            <a:ext cx="190500" cy="190500"/>
          </a:xfrm>
          <a:prstGeom prst="ellipse">
            <a:avLst/>
          </a:prstGeom>
          <a:blipFill>
            <a:blip r:embed="rId6"/>
          </a:blipFill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41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771" name="Shape 771"/>
          <p:cNvSpPr/>
          <p:nvPr/>
        </p:nvSpPr>
        <p:spPr>
          <a:xfrm>
            <a:off x="6527800" y="4521200"/>
            <a:ext cx="190500" cy="190500"/>
          </a:xfrm>
          <a:prstGeom prst="ellipse">
            <a:avLst/>
          </a:prstGeom>
          <a:blipFill>
            <a:blip r:embed="rId6"/>
          </a:blipFill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41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772" name="Shape 772"/>
          <p:cNvSpPr/>
          <p:nvPr/>
        </p:nvSpPr>
        <p:spPr>
          <a:xfrm>
            <a:off x="6527800" y="4521200"/>
            <a:ext cx="190500" cy="190500"/>
          </a:xfrm>
          <a:prstGeom prst="ellipse">
            <a:avLst/>
          </a:prstGeom>
          <a:blipFill>
            <a:blip r:embed="rId6"/>
          </a:blipFill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41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773" name="Shape 773"/>
          <p:cNvSpPr/>
          <p:nvPr/>
        </p:nvSpPr>
        <p:spPr>
          <a:xfrm>
            <a:off x="6527800" y="4521200"/>
            <a:ext cx="190500" cy="190500"/>
          </a:xfrm>
          <a:prstGeom prst="ellipse">
            <a:avLst/>
          </a:prstGeom>
          <a:blipFill>
            <a:blip r:embed="rId6"/>
          </a:blipFill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41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774" name="Shape 774"/>
          <p:cNvSpPr/>
          <p:nvPr/>
        </p:nvSpPr>
        <p:spPr>
          <a:xfrm>
            <a:off x="6527800" y="4521200"/>
            <a:ext cx="190500" cy="190500"/>
          </a:xfrm>
          <a:prstGeom prst="ellipse">
            <a:avLst/>
          </a:prstGeom>
          <a:blipFill>
            <a:blip r:embed="rId6"/>
          </a:blipFill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41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775" name="Shape 775"/>
          <p:cNvSpPr/>
          <p:nvPr/>
        </p:nvSpPr>
        <p:spPr>
          <a:xfrm>
            <a:off x="6527800" y="4521200"/>
            <a:ext cx="190500" cy="190500"/>
          </a:xfrm>
          <a:prstGeom prst="ellipse">
            <a:avLst/>
          </a:prstGeom>
          <a:blipFill>
            <a:blip r:embed="rId6"/>
          </a:blipFill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41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776" name="Shape 776"/>
          <p:cNvSpPr/>
          <p:nvPr/>
        </p:nvSpPr>
        <p:spPr>
          <a:xfrm>
            <a:off x="6527800" y="4521200"/>
            <a:ext cx="190500" cy="190500"/>
          </a:xfrm>
          <a:prstGeom prst="ellipse">
            <a:avLst/>
          </a:prstGeom>
          <a:blipFill>
            <a:blip r:embed="rId6"/>
          </a:blipFill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41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777" name="Shape 777"/>
          <p:cNvSpPr/>
          <p:nvPr/>
        </p:nvSpPr>
        <p:spPr>
          <a:xfrm>
            <a:off x="6527800" y="4521200"/>
            <a:ext cx="190500" cy="190500"/>
          </a:xfrm>
          <a:prstGeom prst="ellipse">
            <a:avLst/>
          </a:prstGeom>
          <a:blipFill>
            <a:blip r:embed="rId6"/>
          </a:blipFill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41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778" name="Shape 778"/>
          <p:cNvSpPr/>
          <p:nvPr/>
        </p:nvSpPr>
        <p:spPr>
          <a:xfrm>
            <a:off x="6527800" y="4521200"/>
            <a:ext cx="190500" cy="190500"/>
          </a:xfrm>
          <a:prstGeom prst="ellipse">
            <a:avLst/>
          </a:prstGeom>
          <a:blipFill>
            <a:blip r:embed="rId6"/>
          </a:blipFill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41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779" name="Shape 779"/>
          <p:cNvSpPr/>
          <p:nvPr/>
        </p:nvSpPr>
        <p:spPr>
          <a:xfrm>
            <a:off x="6527800" y="4521200"/>
            <a:ext cx="190500" cy="190500"/>
          </a:xfrm>
          <a:prstGeom prst="ellipse">
            <a:avLst/>
          </a:prstGeom>
          <a:blipFill>
            <a:blip r:embed="rId6"/>
          </a:blipFill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41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780" name="Shape 780"/>
          <p:cNvSpPr/>
          <p:nvPr/>
        </p:nvSpPr>
        <p:spPr>
          <a:xfrm>
            <a:off x="6527800" y="4521200"/>
            <a:ext cx="190500" cy="190500"/>
          </a:xfrm>
          <a:prstGeom prst="ellipse">
            <a:avLst/>
          </a:prstGeom>
          <a:blipFill>
            <a:blip r:embed="rId6"/>
          </a:blipFill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41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781" name="Shape 781"/>
          <p:cNvSpPr/>
          <p:nvPr/>
        </p:nvSpPr>
        <p:spPr>
          <a:xfrm>
            <a:off x="6527800" y="4521200"/>
            <a:ext cx="190500" cy="190500"/>
          </a:xfrm>
          <a:prstGeom prst="ellipse">
            <a:avLst/>
          </a:prstGeom>
          <a:blipFill>
            <a:blip r:embed="rId6"/>
          </a:blipFill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41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782" name="Shape 782"/>
          <p:cNvSpPr/>
          <p:nvPr/>
        </p:nvSpPr>
        <p:spPr>
          <a:xfrm>
            <a:off x="6527800" y="4521200"/>
            <a:ext cx="190500" cy="190500"/>
          </a:xfrm>
          <a:prstGeom prst="ellipse">
            <a:avLst/>
          </a:prstGeom>
          <a:blipFill>
            <a:blip r:embed="rId6"/>
          </a:blipFill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41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783" name="Shape 783"/>
          <p:cNvSpPr/>
          <p:nvPr/>
        </p:nvSpPr>
        <p:spPr>
          <a:xfrm>
            <a:off x="6527800" y="4521200"/>
            <a:ext cx="190500" cy="190500"/>
          </a:xfrm>
          <a:prstGeom prst="ellipse">
            <a:avLst/>
          </a:prstGeom>
          <a:blipFill>
            <a:blip r:embed="rId6"/>
          </a:blipFill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41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784" name="Shape 784"/>
          <p:cNvSpPr/>
          <p:nvPr/>
        </p:nvSpPr>
        <p:spPr>
          <a:xfrm>
            <a:off x="6527800" y="4521200"/>
            <a:ext cx="190500" cy="190500"/>
          </a:xfrm>
          <a:prstGeom prst="ellipse">
            <a:avLst/>
          </a:prstGeom>
          <a:blipFill>
            <a:blip r:embed="rId6"/>
          </a:blipFill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41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785" name="Shape 785"/>
          <p:cNvSpPr/>
          <p:nvPr/>
        </p:nvSpPr>
        <p:spPr>
          <a:xfrm>
            <a:off x="6527800" y="4521200"/>
            <a:ext cx="190500" cy="190500"/>
          </a:xfrm>
          <a:prstGeom prst="ellipse">
            <a:avLst/>
          </a:prstGeom>
          <a:blipFill>
            <a:blip r:embed="rId6"/>
          </a:blipFill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41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786" name="Shape 786"/>
          <p:cNvSpPr/>
          <p:nvPr/>
        </p:nvSpPr>
        <p:spPr>
          <a:xfrm>
            <a:off x="6527800" y="4521200"/>
            <a:ext cx="190500" cy="190500"/>
          </a:xfrm>
          <a:prstGeom prst="ellipse">
            <a:avLst/>
          </a:prstGeom>
          <a:blipFill>
            <a:blip r:embed="rId6"/>
          </a:blipFill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41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787" name="Shape 787"/>
          <p:cNvSpPr/>
          <p:nvPr/>
        </p:nvSpPr>
        <p:spPr>
          <a:xfrm>
            <a:off x="6527800" y="4521200"/>
            <a:ext cx="190500" cy="190500"/>
          </a:xfrm>
          <a:prstGeom prst="ellipse">
            <a:avLst/>
          </a:prstGeom>
          <a:blipFill>
            <a:blip r:embed="rId6"/>
          </a:blipFill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41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788" name="Shape 788"/>
          <p:cNvSpPr/>
          <p:nvPr/>
        </p:nvSpPr>
        <p:spPr>
          <a:xfrm>
            <a:off x="6527800" y="4521200"/>
            <a:ext cx="190500" cy="190500"/>
          </a:xfrm>
          <a:prstGeom prst="ellipse">
            <a:avLst/>
          </a:prstGeom>
          <a:blipFill>
            <a:blip r:embed="rId6"/>
          </a:blipFill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41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789" name="Shape 789"/>
          <p:cNvSpPr/>
          <p:nvPr/>
        </p:nvSpPr>
        <p:spPr>
          <a:xfrm>
            <a:off x="6527800" y="4521200"/>
            <a:ext cx="190500" cy="190500"/>
          </a:xfrm>
          <a:prstGeom prst="ellipse">
            <a:avLst/>
          </a:prstGeom>
          <a:blipFill>
            <a:blip r:embed="rId6"/>
          </a:blipFill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41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after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43" fill="hold"/>
                                        <p:tgtEl>
                                          <p:spTgt spid="75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Class="path" nodeType="afterEffect" presetSubtype="0" presetID="-1" grpId="2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C -0.041782 0.000300 -0.070912 0.077875 -0.026171 0.120855 C -0.010361 0.136042 0.020496 0.139412 0.041092 0.103516 C 0.061020 0.068783 0.050760 0.003883 0.000488 0.000651" origin="layout" pathEditMode="relative">
                                      <p:cBhvr>
                                        <p:cTn id="9" dur="1740" fill="hold"/>
                                        <p:tgtEl>
                                          <p:spTgt spid="7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video fullScrn="0">
              <p:cMediaNode mute="0" showWhenStopped="1" numSld="1" vol="100000">
                <p:cTn id="10" fill="hold" display="0">
                  <p:stCondLst>
                    <p:cond delay="indefinite"/>
                  </p:stCondLst>
                </p:cTn>
                <p:tgtEl>
                  <p:spTgt spid="759"/>
                </p:tgtEl>
              </p:cMediaNode>
            </p:video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1" name="symplectic-1.mov"/>
          <p:cNvPicPr>
            <a:picLocks noChangeAspect="0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>
            <a:extLst/>
          </a:blip>
          <a:stretch>
            <a:fillRect/>
          </a:stretch>
        </p:blipFill>
        <p:spPr>
          <a:xfrm>
            <a:off x="10629900" y="1511300"/>
            <a:ext cx="1981200" cy="1981200"/>
          </a:xfrm>
          <a:prstGeom prst="rect">
            <a:avLst/>
          </a:prstGeom>
          <a:ln w="12700">
            <a:miter lim="400000"/>
          </a:ln>
        </p:spPr>
      </p:pic>
      <p:sp>
        <p:nvSpPr>
          <p:cNvPr id="792" name="Shape 792"/>
          <p:cNvSpPr/>
          <p:nvPr/>
        </p:nvSpPr>
        <p:spPr>
          <a:xfrm>
            <a:off x="3025663" y="419100"/>
            <a:ext cx="6943019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Lagrangian Paths are </a:t>
            </a:r>
            <a:r>
              <a:rPr u="sng">
                <a:solidFill>
                  <a:srgbClr val="0096FF"/>
                </a:solidFill>
              </a:rPr>
              <a:t>Symplectic</a:t>
            </a:r>
          </a:p>
        </p:txBody>
      </p:sp>
      <p:sp>
        <p:nvSpPr>
          <p:cNvPr id="793" name="Shape 793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794" name="Shape 794"/>
          <p:cNvSpPr/>
          <p:nvPr/>
        </p:nvSpPr>
        <p:spPr>
          <a:xfrm flipV="1">
            <a:off x="3560474" y="2226759"/>
            <a:ext cx="1" cy="5308820"/>
          </a:xfrm>
          <a:prstGeom prst="line">
            <a:avLst/>
          </a:prstGeom>
          <a:ln w="50800">
            <a:solidFill>
              <a:srgbClr val="000000"/>
            </a:solidFill>
            <a:tailEnd type="triangle"/>
          </a:ln>
        </p:spPr>
        <p:txBody>
          <a:bodyPr lIns="0" tIns="0" rIns="0" bIns="0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795" name="Shape 795"/>
          <p:cNvSpPr/>
          <p:nvPr/>
        </p:nvSpPr>
        <p:spPr>
          <a:xfrm flipH="1">
            <a:off x="3577644" y="7504275"/>
            <a:ext cx="6190892" cy="1"/>
          </a:xfrm>
          <a:prstGeom prst="line">
            <a:avLst/>
          </a:prstGeom>
          <a:ln w="508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796" name="Shape 796"/>
          <p:cNvSpPr/>
          <p:nvPr/>
        </p:nvSpPr>
        <p:spPr>
          <a:xfrm>
            <a:off x="5931436" y="7485674"/>
            <a:ext cx="1139478" cy="444501"/>
          </a:xfrm>
          <a:prstGeom prst="rect">
            <a:avLst/>
          </a:prstGeom>
          <a:ln w="12700"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8100" tIns="38100" rIns="38100" bIns="38100">
            <a:spAutoFit/>
          </a:bodyPr>
          <a:lstStyle>
            <a:lvl1pPr algn="l" defTabSz="914400">
              <a:buClr>
                <a:srgbClr val="000000"/>
              </a:buClr>
              <a:defRPr sz="2400"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>
              <a:defRPr sz="1800"/>
            </a:pPr>
            <a:r>
              <a:rPr sz="2400"/>
              <a:t>position</a:t>
            </a:r>
          </a:p>
        </p:txBody>
      </p:sp>
      <p:sp>
        <p:nvSpPr>
          <p:cNvPr id="797" name="Shape 797"/>
          <p:cNvSpPr/>
          <p:nvPr/>
        </p:nvSpPr>
        <p:spPr>
          <a:xfrm rot="16200000">
            <a:off x="1805558" y="4307249"/>
            <a:ext cx="2358232" cy="812801"/>
          </a:xfrm>
          <a:prstGeom prst="rect">
            <a:avLst/>
          </a:prstGeom>
          <a:ln w="12700"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8100" tIns="38100" rIns="38100" bIns="38100">
            <a:spAutoFit/>
          </a:bodyPr>
          <a:lstStyle/>
          <a:p>
            <a:pPr defTabSz="914400">
              <a:buClr>
                <a:srgbClr val="000000"/>
              </a:buClr>
              <a:defRPr sz="1800"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400"/>
              <a:t>momentum</a:t>
            </a:r>
            <a:endParaRPr sz="2400"/>
          </a:p>
          <a:p>
            <a:pPr defTabSz="914400">
              <a:buClr>
                <a:srgbClr val="000000"/>
              </a:buClr>
              <a:defRPr sz="1800"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400"/>
              <a:t>(mass x velocity)</a:t>
            </a:r>
          </a:p>
        </p:txBody>
      </p:sp>
      <p:sp>
        <p:nvSpPr>
          <p:cNvPr id="798" name="Shape 798"/>
          <p:cNvSpPr/>
          <p:nvPr/>
        </p:nvSpPr>
        <p:spPr>
          <a:xfrm>
            <a:off x="10338922" y="4311650"/>
            <a:ext cx="1612901" cy="1346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energy levels</a:t>
            </a:r>
          </a:p>
        </p:txBody>
      </p:sp>
      <p:sp>
        <p:nvSpPr>
          <p:cNvPr id="799" name="Shape 799"/>
          <p:cNvSpPr/>
          <p:nvPr/>
        </p:nvSpPr>
        <p:spPr>
          <a:xfrm>
            <a:off x="919584" y="8013700"/>
            <a:ext cx="11510777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in 2D equivalent to area conservation in phase space</a:t>
            </a:r>
          </a:p>
        </p:txBody>
      </p:sp>
      <p:pic>
        <p:nvPicPr>
          <p:cNvPr id="800" name="image28.png"/>
          <p:cNvPicPr>
            <a:picLocks noChangeAspect="1"/>
          </p:cNvPicPr>
          <p:nvPr/>
        </p:nvPicPr>
        <p:blipFill>
          <a:blip r:embed="rId5">
            <a:extLst/>
          </a:blip>
          <a:srcRect l="40581" t="0" r="459" b="96"/>
          <a:stretch>
            <a:fillRect/>
          </a:stretch>
        </p:blipFill>
        <p:spPr>
          <a:xfrm>
            <a:off x="3573175" y="2415658"/>
            <a:ext cx="5880101" cy="5031203"/>
          </a:xfrm>
          <a:prstGeom prst="rect">
            <a:avLst/>
          </a:prstGeom>
          <a:ln w="12700"/>
        </p:spPr>
      </p:pic>
      <p:sp>
        <p:nvSpPr>
          <p:cNvPr id="801" name="Shape 801"/>
          <p:cNvSpPr/>
          <p:nvPr/>
        </p:nvSpPr>
        <p:spPr>
          <a:xfrm>
            <a:off x="2001973" y="1289050"/>
            <a:ext cx="8787198" cy="660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800"/>
            </a:lvl1pPr>
          </a:lstStyle>
          <a:p>
            <a:pPr/>
            <a:r>
              <a:t>Image from Hairer, Lubich, and Wanner 2006</a:t>
            </a:r>
          </a:p>
        </p:txBody>
      </p:sp>
      <p:sp>
        <p:nvSpPr>
          <p:cNvPr id="802" name="Shape 802"/>
          <p:cNvSpPr/>
          <p:nvPr/>
        </p:nvSpPr>
        <p:spPr>
          <a:xfrm>
            <a:off x="1876195" y="8699500"/>
            <a:ext cx="9612586" cy="622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600"/>
            </a:lvl1pPr>
          </a:lstStyle>
          <a:p>
            <a:pPr/>
            <a:r>
              <a:t>(in higher dimensions implies volume conservation)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after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66" fill="hold"/>
                                        <p:tgtEl>
                                          <p:spTgt spid="79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video fullScrn="0">
              <p:cMediaNode mute="0" showWhenStopped="1" numSld="1" vol="100000">
                <p:cTn id="7" fill="hold" display="0">
                  <p:stCondLst>
                    <p:cond delay="indefinite"/>
                  </p:stCondLst>
                </p:cTn>
                <p:tgtEl>
                  <p:spTgt spid="791"/>
                </p:tgtEl>
              </p:cMediaNode>
            </p:video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" name="Shape 804"/>
          <p:cNvSpPr/>
          <p:nvPr/>
        </p:nvSpPr>
        <p:spPr>
          <a:xfrm>
            <a:off x="3441340" y="419100"/>
            <a:ext cx="6111665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Variational Time Integrators</a:t>
            </a:r>
          </a:p>
        </p:txBody>
      </p:sp>
      <p:sp>
        <p:nvSpPr>
          <p:cNvPr id="805" name="Shape 805"/>
          <p:cNvSpPr/>
          <p:nvPr/>
        </p:nvSpPr>
        <p:spPr>
          <a:xfrm>
            <a:off x="4143120" y="1752600"/>
            <a:ext cx="4708105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Discretize Lagrangian</a:t>
            </a:r>
          </a:p>
        </p:txBody>
      </p:sp>
      <p:sp>
        <p:nvSpPr>
          <p:cNvPr id="806" name="Shape 806"/>
          <p:cNvSpPr/>
          <p:nvPr/>
        </p:nvSpPr>
        <p:spPr>
          <a:xfrm rot="5400000">
            <a:off x="5753100" y="2540000"/>
            <a:ext cx="1485900" cy="1485900"/>
          </a:xfrm>
          <a:prstGeom prst="rightArrow">
            <a:avLst>
              <a:gd name="adj1" fmla="val 32000"/>
              <a:gd name="adj2" fmla="val 37607"/>
            </a:avLst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807" name="Shape 807"/>
          <p:cNvSpPr/>
          <p:nvPr/>
        </p:nvSpPr>
        <p:spPr>
          <a:xfrm>
            <a:off x="2221396" y="7137400"/>
            <a:ext cx="8556502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Arrive at Discrete Equations of Motion</a:t>
            </a:r>
          </a:p>
        </p:txBody>
      </p:sp>
      <p:sp>
        <p:nvSpPr>
          <p:cNvPr id="808" name="Shape 808"/>
          <p:cNvSpPr/>
          <p:nvPr/>
        </p:nvSpPr>
        <p:spPr>
          <a:xfrm>
            <a:off x="1471953" y="8255000"/>
            <a:ext cx="10050439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(as opposed to discretizing equations directly)</a:t>
            </a:r>
          </a:p>
        </p:txBody>
      </p:sp>
      <p:sp>
        <p:nvSpPr>
          <p:cNvPr id="809" name="Shape 809"/>
          <p:cNvSpPr/>
          <p:nvPr/>
        </p:nvSpPr>
        <p:spPr>
          <a:xfrm>
            <a:off x="3535139" y="4330700"/>
            <a:ext cx="5943601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Apply Variational Principle</a:t>
            </a:r>
          </a:p>
        </p:txBody>
      </p:sp>
      <p:sp>
        <p:nvSpPr>
          <p:cNvPr id="810" name="Shape 810"/>
          <p:cNvSpPr/>
          <p:nvPr/>
        </p:nvSpPr>
        <p:spPr>
          <a:xfrm rot="5400000">
            <a:off x="5753100" y="5461000"/>
            <a:ext cx="1485900" cy="1485900"/>
          </a:xfrm>
          <a:prstGeom prst="rightArrow">
            <a:avLst>
              <a:gd name="adj1" fmla="val 32000"/>
              <a:gd name="adj2" fmla="val 37607"/>
            </a:avLst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811" name="Shape 811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812" name="Shape 812"/>
          <p:cNvSpPr/>
          <p:nvPr/>
        </p:nvSpPr>
        <p:spPr>
          <a:xfrm rot="16200000">
            <a:off x="-2573654" y="4337050"/>
            <a:ext cx="6391908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Discrete Hamilton’s Principle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" name="Shape 814"/>
          <p:cNvSpPr/>
          <p:nvPr/>
        </p:nvSpPr>
        <p:spPr>
          <a:xfrm>
            <a:off x="3321273" y="419100"/>
            <a:ext cx="6351799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Discrete Noether’s Theorem</a:t>
            </a:r>
          </a:p>
        </p:txBody>
      </p:sp>
      <p:sp>
        <p:nvSpPr>
          <p:cNvPr id="815" name="Shape 815"/>
          <p:cNvSpPr/>
          <p:nvPr/>
        </p:nvSpPr>
        <p:spPr>
          <a:xfrm>
            <a:off x="4143120" y="1752600"/>
            <a:ext cx="4708105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Discretize Lagrangian</a:t>
            </a:r>
          </a:p>
        </p:txBody>
      </p:sp>
      <p:sp>
        <p:nvSpPr>
          <p:cNvPr id="816" name="Shape 816"/>
          <p:cNvSpPr/>
          <p:nvPr/>
        </p:nvSpPr>
        <p:spPr>
          <a:xfrm rot="5400000">
            <a:off x="5753100" y="2540000"/>
            <a:ext cx="1485900" cy="1485900"/>
          </a:xfrm>
          <a:prstGeom prst="rightArrow">
            <a:avLst>
              <a:gd name="adj1" fmla="val 32000"/>
              <a:gd name="adj2" fmla="val 37607"/>
            </a:avLst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817" name="Shape 817"/>
          <p:cNvSpPr/>
          <p:nvPr/>
        </p:nvSpPr>
        <p:spPr>
          <a:xfrm>
            <a:off x="2221396" y="4330700"/>
            <a:ext cx="8556502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Arrive at Discrete Equations of Motion</a:t>
            </a:r>
          </a:p>
        </p:txBody>
      </p:sp>
      <p:sp>
        <p:nvSpPr>
          <p:cNvPr id="818" name="Shape 818"/>
          <p:cNvSpPr/>
          <p:nvPr/>
        </p:nvSpPr>
        <p:spPr>
          <a:xfrm>
            <a:off x="280522" y="5657850"/>
            <a:ext cx="12433301" cy="1346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Continuous symmetries of the </a:t>
            </a:r>
            <a:r>
              <a:t>discrete Lagrangian</a:t>
            </a:r>
            <a:r>
              <a:t> imply conserved quantities throughout entire discrete motion.</a:t>
            </a:r>
          </a:p>
        </p:txBody>
      </p:sp>
      <p:sp>
        <p:nvSpPr>
          <p:cNvPr id="819" name="Shape 819"/>
          <p:cNvSpPr/>
          <p:nvPr/>
        </p:nvSpPr>
        <p:spPr>
          <a:xfrm>
            <a:off x="3277796" y="7473950"/>
            <a:ext cx="6449208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(for not too large time steps)</a:t>
            </a:r>
          </a:p>
        </p:txBody>
      </p:sp>
      <p:sp>
        <p:nvSpPr>
          <p:cNvPr id="820" name="Shape 820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2" name="symplectic-1.mov"/>
          <p:cNvPicPr>
            <a:picLocks noChangeAspect="0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>
            <a:extLst/>
          </a:blip>
          <a:stretch>
            <a:fillRect/>
          </a:stretch>
        </p:blipFill>
        <p:spPr>
          <a:xfrm>
            <a:off x="8102389" y="4648200"/>
            <a:ext cx="4445001" cy="4445000"/>
          </a:xfrm>
          <a:prstGeom prst="rect">
            <a:avLst/>
          </a:prstGeom>
          <a:ln w="12700">
            <a:miter lim="400000"/>
          </a:ln>
        </p:spPr>
      </p:pic>
      <p:sp>
        <p:nvSpPr>
          <p:cNvPr id="823" name="Shape 823"/>
          <p:cNvSpPr/>
          <p:nvPr/>
        </p:nvSpPr>
        <p:spPr>
          <a:xfrm>
            <a:off x="1443304" y="419100"/>
            <a:ext cx="10107737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Discrete Variational Integrators are Symplectic</a:t>
            </a:r>
          </a:p>
        </p:txBody>
      </p:sp>
      <p:sp>
        <p:nvSpPr>
          <p:cNvPr id="824" name="Shape 824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825" name="Shape 825"/>
          <p:cNvSpPr/>
          <p:nvPr/>
        </p:nvSpPr>
        <p:spPr>
          <a:xfrm>
            <a:off x="330200" y="1644650"/>
            <a:ext cx="12344400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... time is now discrete, so total energy is not conserved.</a:t>
            </a:r>
          </a:p>
        </p:txBody>
      </p:sp>
      <p:sp>
        <p:nvSpPr>
          <p:cNvPr id="826" name="Shape 826"/>
          <p:cNvSpPr/>
          <p:nvPr/>
        </p:nvSpPr>
        <p:spPr>
          <a:xfrm>
            <a:off x="330200" y="2654300"/>
            <a:ext cx="12344400" cy="1346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But, </a:t>
            </a:r>
            <a:r>
              <a:t>discrete symplectic structure</a:t>
            </a:r>
            <a:r>
              <a:rPr>
                <a:solidFill>
                  <a:srgbClr val="0096FF"/>
                </a:solidFill>
              </a:rPr>
              <a:t> </a:t>
            </a:r>
            <a:r>
              <a:t>guarantees </a:t>
            </a:r>
            <a:r>
              <a:rPr u="sng"/>
              <a:t>bounded oscillation</a:t>
            </a:r>
            <a:r>
              <a:t> around true energy level</a:t>
            </a:r>
          </a:p>
        </p:txBody>
      </p:sp>
      <p:sp>
        <p:nvSpPr>
          <p:cNvPr id="827" name="Shape 827"/>
          <p:cNvSpPr/>
          <p:nvPr/>
        </p:nvSpPr>
        <p:spPr>
          <a:xfrm>
            <a:off x="3579459" y="4038600"/>
            <a:ext cx="5845882" cy="660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800"/>
            </a:lvl1pPr>
          </a:lstStyle>
          <a:p>
            <a:pPr/>
            <a:r>
              <a:t>(for not too large time steps)</a:t>
            </a:r>
          </a:p>
        </p:txBody>
      </p:sp>
      <p:sp>
        <p:nvSpPr>
          <p:cNvPr id="828" name="Shape 828"/>
          <p:cNvSpPr/>
          <p:nvPr/>
        </p:nvSpPr>
        <p:spPr>
          <a:xfrm flipV="1">
            <a:off x="1043673" y="4251393"/>
            <a:ext cx="1" cy="4589703"/>
          </a:xfrm>
          <a:prstGeom prst="line">
            <a:avLst/>
          </a:prstGeom>
          <a:ln w="50800">
            <a:solidFill>
              <a:srgbClr val="000000"/>
            </a:solidFill>
            <a:tailEnd type="triangle"/>
          </a:ln>
        </p:spPr>
        <p:txBody>
          <a:bodyPr lIns="0" tIns="0" rIns="0" bIns="0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829" name="Shape 829"/>
          <p:cNvSpPr/>
          <p:nvPr/>
        </p:nvSpPr>
        <p:spPr>
          <a:xfrm flipH="1" flipV="1">
            <a:off x="1058393" y="8814133"/>
            <a:ext cx="6460256" cy="21976"/>
          </a:xfrm>
          <a:prstGeom prst="line">
            <a:avLst/>
          </a:prstGeom>
          <a:ln w="508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830" name="Shape 830"/>
          <p:cNvSpPr/>
          <p:nvPr/>
        </p:nvSpPr>
        <p:spPr>
          <a:xfrm>
            <a:off x="3699233" y="8738429"/>
            <a:ext cx="1219201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/>
            <a:r>
              <a:t>time</a:t>
            </a:r>
          </a:p>
        </p:txBody>
      </p:sp>
      <p:sp>
        <p:nvSpPr>
          <p:cNvPr id="831" name="Shape 831"/>
          <p:cNvSpPr/>
          <p:nvPr/>
        </p:nvSpPr>
        <p:spPr>
          <a:xfrm rot="16200000">
            <a:off x="-254000" y="6489700"/>
            <a:ext cx="1790700" cy="736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/>
            <a:r>
              <a:t>energy</a:t>
            </a:r>
          </a:p>
        </p:txBody>
      </p:sp>
      <p:pic>
        <p:nvPicPr>
          <p:cNvPr id="832" name="droppedImage.pd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066800" y="5010348"/>
            <a:ext cx="6188209" cy="3835401"/>
          </a:xfrm>
          <a:prstGeom prst="rect">
            <a:avLst/>
          </a:prstGeom>
          <a:ln w="12700">
            <a:miter lim="400000"/>
          </a:ln>
        </p:spPr>
      </p:pic>
      <p:sp>
        <p:nvSpPr>
          <p:cNvPr id="833" name="Shape 833"/>
          <p:cNvSpPr/>
          <p:nvPr/>
        </p:nvSpPr>
        <p:spPr>
          <a:xfrm>
            <a:off x="2451100" y="7150100"/>
            <a:ext cx="3695700" cy="977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3000">
                <a:solidFill>
                  <a:srgbClr val="6080BA"/>
                </a:solidFill>
              </a:defRPr>
            </a:lvl1pPr>
          </a:lstStyle>
          <a:p>
            <a:pPr/>
            <a:r>
              <a:t>true conserved energy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after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66" fill="hold"/>
                                        <p:tgtEl>
                                          <p:spTgt spid="8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video fullScrn="0">
              <p:cMediaNode mute="0" showWhenStopped="1" numSld="1" vol="100000">
                <p:cTn id="7" fill="hold" display="0">
                  <p:stCondLst>
                    <p:cond delay="indefinite"/>
                  </p:stCondLst>
                </p:cTn>
                <p:tgtEl>
                  <p:spTgt spid="822"/>
                </p:tgtEl>
              </p:cMediaNode>
            </p:video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5" name="johnny-automatic-big-sandwich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889500" y="234950"/>
            <a:ext cx="3035301" cy="8734677"/>
          </a:xfrm>
          <a:prstGeom prst="rect">
            <a:avLst/>
          </a:prstGeom>
          <a:ln w="12700">
            <a:miter lim="400000"/>
          </a:ln>
        </p:spPr>
      </p:pic>
      <p:sp>
        <p:nvSpPr>
          <p:cNvPr id="836" name="Shape 836"/>
          <p:cNvSpPr/>
          <p:nvPr/>
        </p:nvSpPr>
        <p:spPr>
          <a:xfrm>
            <a:off x="1376071" y="4508500"/>
            <a:ext cx="1936403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LUNCH</a:t>
            </a:r>
          </a:p>
        </p:txBody>
      </p:sp>
      <p:sp>
        <p:nvSpPr>
          <p:cNvPr id="837" name="Shape 837"/>
          <p:cNvSpPr/>
          <p:nvPr/>
        </p:nvSpPr>
        <p:spPr>
          <a:xfrm>
            <a:off x="9676786" y="4508500"/>
            <a:ext cx="1709031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BREAK</a:t>
            </a:r>
          </a:p>
        </p:txBody>
      </p:sp>
      <p:sp>
        <p:nvSpPr>
          <p:cNvPr id="838" name="Shape 838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839" name="Shape 839"/>
          <p:cNvSpPr/>
          <p:nvPr/>
        </p:nvSpPr>
        <p:spPr>
          <a:xfrm>
            <a:off x="8218022" y="9086850"/>
            <a:ext cx="4635501" cy="508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800"/>
            </a:lvl1pPr>
          </a:lstStyle>
          <a:p>
            <a:pPr/>
            <a:r>
              <a:t>image from openclipart.org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/>
          <p:nvPr/>
        </p:nvSpPr>
        <p:spPr>
          <a:xfrm>
            <a:off x="2677442" y="419100"/>
            <a:ext cx="7639461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A Butchering of Feynman’s Lecture</a:t>
            </a:r>
          </a:p>
        </p:txBody>
      </p:sp>
      <p:pic>
        <p:nvPicPr>
          <p:cNvPr id="170" name="Richard_Feynman_Nobel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232400" y="2247900"/>
            <a:ext cx="2540000" cy="3556000"/>
          </a:xfrm>
          <a:prstGeom prst="rect">
            <a:avLst/>
          </a:prstGeom>
          <a:ln w="12700">
            <a:miter lim="400000"/>
          </a:ln>
        </p:spPr>
      </p:pic>
      <p:sp>
        <p:nvSpPr>
          <p:cNvPr id="171" name="Shape 171"/>
          <p:cNvSpPr/>
          <p:nvPr/>
        </p:nvSpPr>
        <p:spPr>
          <a:xfrm>
            <a:off x="1762447" y="7118350"/>
            <a:ext cx="9477971" cy="1346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Principle of Least Action</a:t>
            </a:r>
          </a:p>
          <a:p>
            <a:pPr/>
            <a:r>
              <a:t>(Feynman Lectures on Physics Volume II.19)</a:t>
            </a:r>
          </a:p>
        </p:txBody>
      </p:sp>
      <p:sp>
        <p:nvSpPr>
          <p:cNvPr id="172" name="Shape 172"/>
          <p:cNvSpPr/>
          <p:nvPr/>
        </p:nvSpPr>
        <p:spPr>
          <a:xfrm>
            <a:off x="0" y="5911850"/>
            <a:ext cx="13004800" cy="393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000" u="sng">
                <a:hlinkClick r:id="rId3" invalidUrl="" action="" tgtFrame="" tooltip="" history="1" highlightClick="0" endSnd="0"/>
              </a:defRPr>
            </a:lvl1pPr>
          </a:lstStyle>
          <a:p>
            <a:pPr>
              <a:defRPr u="none"/>
            </a:pPr>
            <a:r>
              <a:rPr u="sng">
                <a:hlinkClick r:id="rId3" invalidUrl="" action="" tgtFrame="" tooltip="" history="1" highlightClick="0" endSnd="0"/>
              </a:rPr>
              <a:t>http://www.nobelprize.org/nobel_prizes/physics/laureates/1965/feynman-bio.html</a:t>
            </a:r>
          </a:p>
        </p:txBody>
      </p:sp>
      <p:sp>
        <p:nvSpPr>
          <p:cNvPr id="173" name="Shape 173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1" name="Shape 841"/>
          <p:cNvSpPr/>
          <p:nvPr/>
        </p:nvSpPr>
        <p:spPr>
          <a:xfrm>
            <a:off x="2904690" y="4203700"/>
            <a:ext cx="7194093" cy="1346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Part Two:</a:t>
            </a:r>
          </a:p>
          <a:p>
            <a:pPr/>
            <a:r>
              <a:t>Why Use Variational Integrators?</a:t>
            </a:r>
          </a:p>
        </p:txBody>
      </p:sp>
      <p:sp>
        <p:nvSpPr>
          <p:cNvPr id="842" name="Shape 842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4" name="Shape 844"/>
          <p:cNvSpPr/>
          <p:nvPr/>
        </p:nvSpPr>
        <p:spPr>
          <a:xfrm>
            <a:off x="5059771" y="419100"/>
            <a:ext cx="2874802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Quick Recap</a:t>
            </a:r>
          </a:p>
        </p:txBody>
      </p:sp>
      <p:grpSp>
        <p:nvGrpSpPr>
          <p:cNvPr id="854" name="Group 854"/>
          <p:cNvGrpSpPr/>
          <p:nvPr/>
        </p:nvGrpSpPr>
        <p:grpSpPr>
          <a:xfrm>
            <a:off x="8821641" y="1409917"/>
            <a:ext cx="3898901" cy="2745897"/>
            <a:chOff x="0" y="0"/>
            <a:chExt cx="3898900" cy="2745896"/>
          </a:xfrm>
        </p:grpSpPr>
        <p:pic>
          <p:nvPicPr>
            <p:cNvPr id="845" name="droppedImage.pdf"/>
            <p:cNvPicPr>
              <a:picLocks noChangeAspect="1"/>
            </p:cNvPicPr>
            <p:nvPr/>
          </p:nvPicPr>
          <p:blipFill>
            <a:blip r:embed="rId2">
              <a:alphaModFix amt="50000"/>
              <a:extLst/>
            </a:blip>
            <a:stretch>
              <a:fillRect/>
            </a:stretch>
          </p:blipFill>
          <p:spPr>
            <a:xfrm>
              <a:off x="539847" y="513188"/>
              <a:ext cx="2072751" cy="159955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846" name="droppedImage.pdf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539847" y="486529"/>
              <a:ext cx="2859198" cy="164620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847" name="droppedImage.pdf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3165777" cy="274589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848" name="droppedImage.pdf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546512" y="853092"/>
              <a:ext cx="2066088" cy="183281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849" name="droppedImage.pdf"/>
            <p:cNvPicPr>
              <a:picLocks noChangeAspect="1"/>
            </p:cNvPicPr>
            <p:nvPr/>
          </p:nvPicPr>
          <p:blipFill>
            <a:blip r:embed="rId6">
              <a:alphaModFix amt="50000"/>
              <a:extLst/>
            </a:blip>
            <a:stretch>
              <a:fillRect/>
            </a:stretch>
          </p:blipFill>
          <p:spPr>
            <a:xfrm>
              <a:off x="533182" y="826433"/>
              <a:ext cx="2092748" cy="135295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850" name="droppedImage.pdf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2625924" y="486529"/>
              <a:ext cx="1272977" cy="201943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851" name="droppedImage.pdf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486529" y="779779"/>
              <a:ext cx="2192717" cy="140627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852" name="Shape 852"/>
            <p:cNvSpPr/>
            <p:nvPr/>
          </p:nvSpPr>
          <p:spPr>
            <a:xfrm>
              <a:off x="101426" y="1866585"/>
              <a:ext cx="528139" cy="7846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2500"/>
              </a:lvl1pPr>
            </a:lstStyle>
            <a:p>
              <a:pPr/>
              <a:r>
                <a:t>A</a:t>
              </a:r>
            </a:p>
          </p:txBody>
        </p:sp>
        <p:sp>
          <p:nvSpPr>
            <p:cNvPr id="853" name="Shape 853"/>
            <p:cNvSpPr/>
            <p:nvPr/>
          </p:nvSpPr>
          <p:spPr>
            <a:xfrm>
              <a:off x="2549538" y="590279"/>
              <a:ext cx="528138" cy="7846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2500"/>
              </a:lvl1pPr>
            </a:lstStyle>
            <a:p>
              <a:pPr/>
              <a:r>
                <a:t>B</a:t>
              </a:r>
            </a:p>
          </p:txBody>
        </p:sp>
      </p:grpSp>
      <p:sp>
        <p:nvSpPr>
          <p:cNvPr id="855" name="Shape 855"/>
          <p:cNvSpPr/>
          <p:nvPr/>
        </p:nvSpPr>
        <p:spPr>
          <a:xfrm>
            <a:off x="221946" y="1873250"/>
            <a:ext cx="8267701" cy="1968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Physical paths are extremal amongst all paths from A to B of the action integral</a:t>
            </a:r>
          </a:p>
        </p:txBody>
      </p:sp>
      <p:sp>
        <p:nvSpPr>
          <p:cNvPr id="856" name="Shape 856"/>
          <p:cNvSpPr/>
          <p:nvPr/>
        </p:nvSpPr>
        <p:spPr>
          <a:xfrm>
            <a:off x="1765300" y="5041900"/>
            <a:ext cx="9245600" cy="1346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Action is the integral of the Lagrangian, kinetic minus potential energy</a:t>
            </a:r>
          </a:p>
        </p:txBody>
      </p:sp>
      <p:sp>
        <p:nvSpPr>
          <p:cNvPr id="857" name="Shape 857"/>
          <p:cNvSpPr/>
          <p:nvPr/>
        </p:nvSpPr>
        <p:spPr>
          <a:xfrm>
            <a:off x="1765300" y="7277100"/>
            <a:ext cx="9245600" cy="1346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Symmetries of Lagrangian and symplectic structure give rise to conservation laws</a:t>
            </a:r>
          </a:p>
        </p:txBody>
      </p:sp>
      <p:sp>
        <p:nvSpPr>
          <p:cNvPr id="858" name="Shape 858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" name="Shape 860"/>
          <p:cNvSpPr/>
          <p:nvPr/>
        </p:nvSpPr>
        <p:spPr>
          <a:xfrm>
            <a:off x="3441340" y="419100"/>
            <a:ext cx="6111665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Variational Time Integrators</a:t>
            </a:r>
          </a:p>
        </p:txBody>
      </p:sp>
      <p:sp>
        <p:nvSpPr>
          <p:cNvPr id="861" name="Shape 861"/>
          <p:cNvSpPr/>
          <p:nvPr/>
        </p:nvSpPr>
        <p:spPr>
          <a:xfrm>
            <a:off x="2038691" y="1752600"/>
            <a:ext cx="8916963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Discretize Action (integral of Lagrangian)</a:t>
            </a:r>
          </a:p>
        </p:txBody>
      </p:sp>
      <p:sp>
        <p:nvSpPr>
          <p:cNvPr id="862" name="Shape 862"/>
          <p:cNvSpPr/>
          <p:nvPr/>
        </p:nvSpPr>
        <p:spPr>
          <a:xfrm rot="5400000">
            <a:off x="5753100" y="2540000"/>
            <a:ext cx="1485900" cy="1485900"/>
          </a:xfrm>
          <a:prstGeom prst="rightArrow">
            <a:avLst>
              <a:gd name="adj1" fmla="val 32000"/>
              <a:gd name="adj2" fmla="val 37607"/>
            </a:avLst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863" name="Shape 863"/>
          <p:cNvSpPr/>
          <p:nvPr/>
        </p:nvSpPr>
        <p:spPr>
          <a:xfrm>
            <a:off x="2221396" y="7137400"/>
            <a:ext cx="8556502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Arrive at Discrete Equations of Motion</a:t>
            </a:r>
          </a:p>
        </p:txBody>
      </p:sp>
      <p:sp>
        <p:nvSpPr>
          <p:cNvPr id="864" name="Shape 864"/>
          <p:cNvSpPr/>
          <p:nvPr/>
        </p:nvSpPr>
        <p:spPr>
          <a:xfrm>
            <a:off x="1471953" y="8255000"/>
            <a:ext cx="10050439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(as opposed to discretizing equations directly)</a:t>
            </a:r>
          </a:p>
        </p:txBody>
      </p:sp>
      <p:sp>
        <p:nvSpPr>
          <p:cNvPr id="865" name="Shape 865"/>
          <p:cNvSpPr/>
          <p:nvPr/>
        </p:nvSpPr>
        <p:spPr>
          <a:xfrm>
            <a:off x="3535139" y="4330700"/>
            <a:ext cx="5943601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Apply Variational Principle</a:t>
            </a:r>
          </a:p>
        </p:txBody>
      </p:sp>
      <p:sp>
        <p:nvSpPr>
          <p:cNvPr id="866" name="Shape 866"/>
          <p:cNvSpPr/>
          <p:nvPr/>
        </p:nvSpPr>
        <p:spPr>
          <a:xfrm rot="5400000">
            <a:off x="5753100" y="5461000"/>
            <a:ext cx="1485900" cy="1485900"/>
          </a:xfrm>
          <a:prstGeom prst="rightArrow">
            <a:avLst>
              <a:gd name="adj1" fmla="val 32000"/>
              <a:gd name="adj2" fmla="val 37607"/>
            </a:avLst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867" name="Shape 867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868" name="Shape 868"/>
          <p:cNvSpPr/>
          <p:nvPr/>
        </p:nvSpPr>
        <p:spPr>
          <a:xfrm rot="16200000">
            <a:off x="-2573654" y="4337050"/>
            <a:ext cx="6391908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Discrete Hamilton’s Principle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" name="Shape 870"/>
          <p:cNvSpPr/>
          <p:nvPr/>
        </p:nvSpPr>
        <p:spPr>
          <a:xfrm>
            <a:off x="3321273" y="419100"/>
            <a:ext cx="6351799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Discrete Noether’s Theorem</a:t>
            </a:r>
          </a:p>
        </p:txBody>
      </p:sp>
      <p:sp>
        <p:nvSpPr>
          <p:cNvPr id="871" name="Shape 871"/>
          <p:cNvSpPr/>
          <p:nvPr/>
        </p:nvSpPr>
        <p:spPr>
          <a:xfrm>
            <a:off x="4143120" y="1752600"/>
            <a:ext cx="4708105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Discretize Lagrangian</a:t>
            </a:r>
          </a:p>
        </p:txBody>
      </p:sp>
      <p:sp>
        <p:nvSpPr>
          <p:cNvPr id="872" name="Shape 872"/>
          <p:cNvSpPr/>
          <p:nvPr/>
        </p:nvSpPr>
        <p:spPr>
          <a:xfrm rot="5400000">
            <a:off x="5753100" y="2540000"/>
            <a:ext cx="1485900" cy="1485900"/>
          </a:xfrm>
          <a:prstGeom prst="rightArrow">
            <a:avLst>
              <a:gd name="adj1" fmla="val 32000"/>
              <a:gd name="adj2" fmla="val 37607"/>
            </a:avLst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873" name="Shape 873"/>
          <p:cNvSpPr/>
          <p:nvPr/>
        </p:nvSpPr>
        <p:spPr>
          <a:xfrm>
            <a:off x="2221396" y="4330700"/>
            <a:ext cx="8556502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Arrive at Discrete Equations of Motion</a:t>
            </a:r>
          </a:p>
        </p:txBody>
      </p:sp>
      <p:sp>
        <p:nvSpPr>
          <p:cNvPr id="874" name="Shape 874"/>
          <p:cNvSpPr/>
          <p:nvPr/>
        </p:nvSpPr>
        <p:spPr>
          <a:xfrm>
            <a:off x="280522" y="5657850"/>
            <a:ext cx="12433301" cy="1346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Continuous symmetries of </a:t>
            </a:r>
            <a:r>
              <a:t>discrete Lagrangian</a:t>
            </a:r>
            <a:r>
              <a:t> imply conserved quantities throughout entire discrete motion,</a:t>
            </a:r>
          </a:p>
        </p:txBody>
      </p:sp>
      <p:sp>
        <p:nvSpPr>
          <p:cNvPr id="875" name="Shape 875"/>
          <p:cNvSpPr/>
          <p:nvPr/>
        </p:nvSpPr>
        <p:spPr>
          <a:xfrm>
            <a:off x="991443" y="7473950"/>
            <a:ext cx="11021914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e.g., conservation of linear and angular momentum</a:t>
            </a:r>
          </a:p>
        </p:txBody>
      </p:sp>
      <p:sp>
        <p:nvSpPr>
          <p:cNvPr id="876" name="Shape 876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877" name="Shape 877"/>
          <p:cNvSpPr/>
          <p:nvPr/>
        </p:nvSpPr>
        <p:spPr>
          <a:xfrm>
            <a:off x="3579459" y="8356600"/>
            <a:ext cx="5845882" cy="660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800"/>
            </a:lvl1pPr>
          </a:lstStyle>
          <a:p>
            <a:pPr/>
            <a:r>
              <a:t>(for not too large time steps)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9" name="symplectic-1.mov"/>
          <p:cNvPicPr>
            <a:picLocks noChangeAspect="0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>
            <a:extLst/>
          </a:blip>
          <a:stretch>
            <a:fillRect/>
          </a:stretch>
        </p:blipFill>
        <p:spPr>
          <a:xfrm>
            <a:off x="8102389" y="4648200"/>
            <a:ext cx="4445001" cy="4445000"/>
          </a:xfrm>
          <a:prstGeom prst="rect">
            <a:avLst/>
          </a:prstGeom>
          <a:ln w="12700">
            <a:miter lim="400000"/>
          </a:ln>
        </p:spPr>
      </p:pic>
      <p:sp>
        <p:nvSpPr>
          <p:cNvPr id="880" name="Shape 880"/>
          <p:cNvSpPr/>
          <p:nvPr/>
        </p:nvSpPr>
        <p:spPr>
          <a:xfrm>
            <a:off x="1443304" y="419100"/>
            <a:ext cx="10107737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Discrete Variational Integrators are Symplectic</a:t>
            </a:r>
          </a:p>
        </p:txBody>
      </p:sp>
      <p:sp>
        <p:nvSpPr>
          <p:cNvPr id="881" name="Shape 881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882" name="Shape 882"/>
          <p:cNvSpPr/>
          <p:nvPr/>
        </p:nvSpPr>
        <p:spPr>
          <a:xfrm>
            <a:off x="330200" y="1644650"/>
            <a:ext cx="12344400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... time is now discrete, so total energy is not conserved.</a:t>
            </a:r>
          </a:p>
        </p:txBody>
      </p:sp>
      <p:sp>
        <p:nvSpPr>
          <p:cNvPr id="883" name="Shape 883"/>
          <p:cNvSpPr/>
          <p:nvPr/>
        </p:nvSpPr>
        <p:spPr>
          <a:xfrm>
            <a:off x="330200" y="2654300"/>
            <a:ext cx="12344400" cy="1346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But, </a:t>
            </a:r>
            <a:r>
              <a:t>discrete symplectic structure</a:t>
            </a:r>
            <a:r>
              <a:rPr>
                <a:solidFill>
                  <a:srgbClr val="0096FF"/>
                </a:solidFill>
              </a:rPr>
              <a:t> </a:t>
            </a:r>
            <a:r>
              <a:t>guarantees </a:t>
            </a:r>
            <a:r>
              <a:rPr u="sng"/>
              <a:t>bounded oscillation</a:t>
            </a:r>
            <a:r>
              <a:t> around true energy level</a:t>
            </a:r>
          </a:p>
        </p:txBody>
      </p:sp>
      <p:sp>
        <p:nvSpPr>
          <p:cNvPr id="884" name="Shape 884"/>
          <p:cNvSpPr/>
          <p:nvPr/>
        </p:nvSpPr>
        <p:spPr>
          <a:xfrm>
            <a:off x="3579459" y="4038600"/>
            <a:ext cx="5845882" cy="660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800"/>
            </a:lvl1pPr>
          </a:lstStyle>
          <a:p>
            <a:pPr/>
            <a:r>
              <a:t>(for not too large time steps)</a:t>
            </a:r>
          </a:p>
        </p:txBody>
      </p:sp>
      <p:sp>
        <p:nvSpPr>
          <p:cNvPr id="885" name="Shape 885"/>
          <p:cNvSpPr/>
          <p:nvPr/>
        </p:nvSpPr>
        <p:spPr>
          <a:xfrm flipV="1">
            <a:off x="1043673" y="4251393"/>
            <a:ext cx="1" cy="4589703"/>
          </a:xfrm>
          <a:prstGeom prst="line">
            <a:avLst/>
          </a:prstGeom>
          <a:ln w="50800">
            <a:solidFill>
              <a:srgbClr val="000000"/>
            </a:solidFill>
            <a:tailEnd type="triangle"/>
          </a:ln>
        </p:spPr>
        <p:txBody>
          <a:bodyPr lIns="0" tIns="0" rIns="0" bIns="0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886" name="Shape 886"/>
          <p:cNvSpPr/>
          <p:nvPr/>
        </p:nvSpPr>
        <p:spPr>
          <a:xfrm flipH="1" flipV="1">
            <a:off x="1058393" y="8814133"/>
            <a:ext cx="6460256" cy="21976"/>
          </a:xfrm>
          <a:prstGeom prst="line">
            <a:avLst/>
          </a:prstGeom>
          <a:ln w="508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887" name="Shape 887"/>
          <p:cNvSpPr/>
          <p:nvPr/>
        </p:nvSpPr>
        <p:spPr>
          <a:xfrm>
            <a:off x="3699233" y="8738429"/>
            <a:ext cx="1219201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/>
            <a:r>
              <a:t>time</a:t>
            </a:r>
          </a:p>
        </p:txBody>
      </p:sp>
      <p:sp>
        <p:nvSpPr>
          <p:cNvPr id="888" name="Shape 888"/>
          <p:cNvSpPr/>
          <p:nvPr/>
        </p:nvSpPr>
        <p:spPr>
          <a:xfrm rot="16200000">
            <a:off x="-254000" y="6489700"/>
            <a:ext cx="1790700" cy="736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/>
            <a:r>
              <a:t>energy</a:t>
            </a:r>
          </a:p>
        </p:txBody>
      </p:sp>
      <p:pic>
        <p:nvPicPr>
          <p:cNvPr id="889" name="droppedImage.pd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066800" y="5010348"/>
            <a:ext cx="6188209" cy="3835401"/>
          </a:xfrm>
          <a:prstGeom prst="rect">
            <a:avLst/>
          </a:prstGeom>
          <a:ln w="12700">
            <a:miter lim="400000"/>
          </a:ln>
        </p:spPr>
      </p:pic>
      <p:sp>
        <p:nvSpPr>
          <p:cNvPr id="890" name="Shape 890"/>
          <p:cNvSpPr/>
          <p:nvPr/>
        </p:nvSpPr>
        <p:spPr>
          <a:xfrm>
            <a:off x="2451100" y="7150100"/>
            <a:ext cx="3695700" cy="977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3000">
                <a:solidFill>
                  <a:srgbClr val="6080BA"/>
                </a:solidFill>
              </a:defRPr>
            </a:lvl1pPr>
          </a:lstStyle>
          <a:p>
            <a:pPr/>
            <a:r>
              <a:t>true conserved energy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after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66" fill="hold"/>
                                        <p:tgtEl>
                                          <p:spTgt spid="87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video fullScrn="0">
              <p:cMediaNode mute="0" showWhenStopped="1" numSld="1" vol="100000">
                <p:cTn id="7" fill="hold" display="0">
                  <p:stCondLst>
                    <p:cond delay="indefinite"/>
                  </p:stCondLst>
                </p:cTn>
                <p:tgtEl>
                  <p:spTgt spid="879"/>
                </p:tgtEl>
              </p:cMediaNode>
            </p:video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2" name="symplectic-1.mov"/>
          <p:cNvPicPr>
            <a:picLocks noChangeAspect="0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>
            <a:extLst/>
          </a:blip>
          <a:stretch>
            <a:fillRect/>
          </a:stretch>
        </p:blipFill>
        <p:spPr>
          <a:xfrm>
            <a:off x="8102389" y="4648200"/>
            <a:ext cx="4445001" cy="4445000"/>
          </a:xfrm>
          <a:prstGeom prst="rect">
            <a:avLst/>
          </a:prstGeom>
          <a:ln w="12700">
            <a:miter lim="400000"/>
          </a:ln>
        </p:spPr>
      </p:pic>
      <p:sp>
        <p:nvSpPr>
          <p:cNvPr id="893" name="Shape 893"/>
          <p:cNvSpPr/>
          <p:nvPr/>
        </p:nvSpPr>
        <p:spPr>
          <a:xfrm>
            <a:off x="1443304" y="419100"/>
            <a:ext cx="10107737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Discrete Variational Integrators are Symplectic</a:t>
            </a:r>
          </a:p>
        </p:txBody>
      </p:sp>
      <p:sp>
        <p:nvSpPr>
          <p:cNvPr id="894" name="Shape 894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895" name="Shape 895"/>
          <p:cNvSpPr/>
          <p:nvPr/>
        </p:nvSpPr>
        <p:spPr>
          <a:xfrm>
            <a:off x="330200" y="1644650"/>
            <a:ext cx="12344400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... time is now discrete, so total energy is not conserved.</a:t>
            </a:r>
          </a:p>
        </p:txBody>
      </p:sp>
      <p:sp>
        <p:nvSpPr>
          <p:cNvPr id="896" name="Shape 896"/>
          <p:cNvSpPr/>
          <p:nvPr/>
        </p:nvSpPr>
        <p:spPr>
          <a:xfrm>
            <a:off x="330200" y="2654300"/>
            <a:ext cx="12344400" cy="1346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But, </a:t>
            </a:r>
            <a:r>
              <a:t>discrete symplectic structure</a:t>
            </a:r>
            <a:r>
              <a:rPr>
                <a:solidFill>
                  <a:srgbClr val="0096FF"/>
                </a:solidFill>
              </a:rPr>
              <a:t> </a:t>
            </a:r>
            <a:r>
              <a:t>guarantees </a:t>
            </a:r>
            <a:r>
              <a:rPr u="sng"/>
              <a:t>bounded oscillation</a:t>
            </a:r>
            <a:r>
              <a:t> around true energy level</a:t>
            </a:r>
          </a:p>
        </p:txBody>
      </p:sp>
      <p:sp>
        <p:nvSpPr>
          <p:cNvPr id="897" name="Shape 897"/>
          <p:cNvSpPr/>
          <p:nvPr/>
        </p:nvSpPr>
        <p:spPr>
          <a:xfrm>
            <a:off x="3579459" y="4038600"/>
            <a:ext cx="5845882" cy="660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800"/>
            </a:lvl1pPr>
          </a:lstStyle>
          <a:p>
            <a:pPr/>
            <a:r>
              <a:t>(for not too large time steps)</a:t>
            </a:r>
          </a:p>
        </p:txBody>
      </p:sp>
      <p:sp>
        <p:nvSpPr>
          <p:cNvPr id="898" name="Shape 898"/>
          <p:cNvSpPr/>
          <p:nvPr/>
        </p:nvSpPr>
        <p:spPr>
          <a:xfrm flipV="1">
            <a:off x="1043673" y="4251393"/>
            <a:ext cx="1" cy="4589703"/>
          </a:xfrm>
          <a:prstGeom prst="line">
            <a:avLst/>
          </a:prstGeom>
          <a:ln w="50800">
            <a:solidFill>
              <a:srgbClr val="000000">
                <a:alpha val="50000"/>
              </a:srgbClr>
            </a:solidFill>
            <a:tailEnd type="triangle"/>
          </a:ln>
        </p:spPr>
        <p:txBody>
          <a:bodyPr lIns="0" tIns="0" rIns="0" bIns="0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899" name="Shape 899"/>
          <p:cNvSpPr/>
          <p:nvPr/>
        </p:nvSpPr>
        <p:spPr>
          <a:xfrm flipH="1" flipV="1">
            <a:off x="1058393" y="8814133"/>
            <a:ext cx="6460256" cy="21976"/>
          </a:xfrm>
          <a:prstGeom prst="line">
            <a:avLst/>
          </a:prstGeom>
          <a:ln w="50800">
            <a:solidFill>
              <a:srgbClr val="000000">
                <a:alpha val="50000"/>
              </a:srgbClr>
            </a:solidFill>
            <a:headEnd type="triangle"/>
          </a:ln>
        </p:spPr>
        <p:txBody>
          <a:bodyPr lIns="0" tIns="0" rIns="0" bIns="0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900" name="Shape 900"/>
          <p:cNvSpPr/>
          <p:nvPr/>
        </p:nvSpPr>
        <p:spPr>
          <a:xfrm>
            <a:off x="3699233" y="8738429"/>
            <a:ext cx="1219201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/>
            <a:r>
              <a:t>time</a:t>
            </a:r>
          </a:p>
        </p:txBody>
      </p:sp>
      <p:sp>
        <p:nvSpPr>
          <p:cNvPr id="901" name="Shape 901"/>
          <p:cNvSpPr/>
          <p:nvPr/>
        </p:nvSpPr>
        <p:spPr>
          <a:xfrm rot="16200000">
            <a:off x="-254000" y="6489700"/>
            <a:ext cx="1790700" cy="736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/>
            <a:r>
              <a:t>energy</a:t>
            </a:r>
          </a:p>
        </p:txBody>
      </p:sp>
      <p:pic>
        <p:nvPicPr>
          <p:cNvPr id="902" name="droppedImage.pdf"/>
          <p:cNvPicPr>
            <a:picLocks noChangeAspect="1"/>
          </p:cNvPicPr>
          <p:nvPr/>
        </p:nvPicPr>
        <p:blipFill>
          <a:blip r:embed="rId5">
            <a:alphaModFix amt="50000"/>
            <a:extLst/>
          </a:blip>
          <a:stretch>
            <a:fillRect/>
          </a:stretch>
        </p:blipFill>
        <p:spPr>
          <a:xfrm>
            <a:off x="1066800" y="5010348"/>
            <a:ext cx="6188209" cy="3835401"/>
          </a:xfrm>
          <a:prstGeom prst="rect">
            <a:avLst/>
          </a:prstGeom>
          <a:ln w="12700">
            <a:miter lim="400000"/>
          </a:ln>
        </p:spPr>
      </p:pic>
      <p:sp>
        <p:nvSpPr>
          <p:cNvPr id="903" name="Shape 903"/>
          <p:cNvSpPr/>
          <p:nvPr/>
        </p:nvSpPr>
        <p:spPr>
          <a:xfrm>
            <a:off x="2451100" y="7150100"/>
            <a:ext cx="3695700" cy="977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3000">
                <a:solidFill>
                  <a:srgbClr val="6080BA"/>
                </a:solidFill>
              </a:defRPr>
            </a:lvl1pPr>
          </a:lstStyle>
          <a:p>
            <a:pPr/>
            <a:r>
              <a:t>true conserved energy</a:t>
            </a:r>
          </a:p>
        </p:txBody>
      </p:sp>
      <p:sp>
        <p:nvSpPr>
          <p:cNvPr id="904" name="Shape 904"/>
          <p:cNvSpPr/>
          <p:nvPr/>
        </p:nvSpPr>
        <p:spPr>
          <a:xfrm>
            <a:off x="1968500" y="3473450"/>
            <a:ext cx="9067800" cy="3784600"/>
          </a:xfrm>
          <a:prstGeom prst="rect">
            <a:avLst/>
          </a:prstGeom>
          <a:solidFill>
            <a:srgbClr val="D6D6D6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5000"/>
            </a:pPr>
          </a:p>
          <a:p>
            <a:pPr>
              <a:defRPr sz="5000"/>
            </a:pPr>
            <a:r>
              <a:t>Variational integrators are symplectic and vice versa. Both equivalent terms are used.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after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" fill="hold"/>
                                        <p:tgtEl>
                                          <p:spTgt spid="89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video fullScrn="0">
              <p:cMediaNode mute="0" showWhenStopped="1" numSld="1" vol="100000">
                <p:cTn id="7" fill="hold" display="0">
                  <p:stCondLst>
                    <p:cond delay="indefinite"/>
                  </p:stCondLst>
                </p:cTn>
                <p:tgtEl>
                  <p:spTgt spid="892"/>
                </p:tgtEl>
              </p:cMediaNode>
            </p:video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6" name="Shape 906"/>
          <p:cNvSpPr/>
          <p:nvPr/>
        </p:nvSpPr>
        <p:spPr>
          <a:xfrm>
            <a:off x="2479892" y="419100"/>
            <a:ext cx="8034561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Building a Variational Time Integrator</a:t>
            </a:r>
          </a:p>
        </p:txBody>
      </p:sp>
      <p:sp>
        <p:nvSpPr>
          <p:cNvPr id="907" name="Shape 907"/>
          <p:cNvSpPr/>
          <p:nvPr/>
        </p:nvSpPr>
        <p:spPr>
          <a:xfrm>
            <a:off x="749300" y="4190999"/>
            <a:ext cx="11506200" cy="723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/>
          </a:lstStyle>
          <a:p>
            <a:pPr/>
            <a:r>
              <a:t>2. Choose a quadrature rule to integrate action, e.g.,</a:t>
            </a:r>
          </a:p>
        </p:txBody>
      </p:sp>
      <p:grpSp>
        <p:nvGrpSpPr>
          <p:cNvPr id="912" name="Group 912"/>
          <p:cNvGrpSpPr/>
          <p:nvPr/>
        </p:nvGrpSpPr>
        <p:grpSpPr>
          <a:xfrm>
            <a:off x="763122" y="1181100"/>
            <a:ext cx="10425578" cy="723900"/>
            <a:chOff x="0" y="0"/>
            <a:chExt cx="10425577" cy="723900"/>
          </a:xfrm>
        </p:grpSpPr>
        <p:grpSp>
          <p:nvGrpSpPr>
            <p:cNvPr id="910" name="Group 910"/>
            <p:cNvGrpSpPr/>
            <p:nvPr/>
          </p:nvGrpSpPr>
          <p:grpSpPr>
            <a:xfrm>
              <a:off x="0" y="0"/>
              <a:ext cx="9155578" cy="723900"/>
              <a:chOff x="0" y="0"/>
              <a:chExt cx="9155577" cy="723900"/>
            </a:xfrm>
          </p:grpSpPr>
          <p:sp>
            <p:nvSpPr>
              <p:cNvPr id="908" name="Shape 908"/>
              <p:cNvSpPr/>
              <p:nvPr/>
            </p:nvSpPr>
            <p:spPr>
              <a:xfrm>
                <a:off x="0" y="0"/>
                <a:ext cx="8737600" cy="72390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>
                <a:lvl1pPr algn="l"/>
              </a:lstStyle>
              <a:p>
                <a:pPr/>
                <a:r>
                  <a:t>1. Choose a finite difference scheme for</a:t>
                </a:r>
              </a:p>
            </p:txBody>
          </p:sp>
          <p:pic>
            <p:nvPicPr>
              <p:cNvPr id="909" name="droppedImage.pdf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8888877" y="88900"/>
                <a:ext cx="266701" cy="558800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sp>
          <p:nvSpPr>
            <p:cNvPr id="911" name="Shape 911"/>
            <p:cNvSpPr/>
            <p:nvPr/>
          </p:nvSpPr>
          <p:spPr>
            <a:xfrm>
              <a:off x="8914277" y="0"/>
              <a:ext cx="1511301" cy="7239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/>
              <a:r>
                <a:t>, e.g.,</a:t>
              </a:r>
            </a:p>
          </p:txBody>
        </p:sp>
      </p:grpSp>
      <p:grpSp>
        <p:nvGrpSpPr>
          <p:cNvPr id="915" name="Group 915"/>
          <p:cNvGrpSpPr/>
          <p:nvPr/>
        </p:nvGrpSpPr>
        <p:grpSpPr>
          <a:xfrm>
            <a:off x="520700" y="5067300"/>
            <a:ext cx="3810000" cy="3155950"/>
            <a:chOff x="0" y="0"/>
            <a:chExt cx="3810000" cy="3155950"/>
          </a:xfrm>
        </p:grpSpPr>
        <p:pic>
          <p:nvPicPr>
            <p:cNvPr id="913" name="droppedImage.pdf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3810000" cy="23622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914" name="Shape 914"/>
            <p:cNvSpPr/>
            <p:nvPr/>
          </p:nvSpPr>
          <p:spPr>
            <a:xfrm>
              <a:off x="751588" y="2495550"/>
              <a:ext cx="2296369" cy="6604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3800"/>
              </a:lvl1pPr>
            </a:lstStyle>
            <a:p>
              <a:pPr/>
              <a:r>
                <a:t>rectangular</a:t>
              </a:r>
            </a:p>
          </p:txBody>
        </p:sp>
      </p:grpSp>
      <p:grpSp>
        <p:nvGrpSpPr>
          <p:cNvPr id="918" name="Group 918"/>
          <p:cNvGrpSpPr/>
          <p:nvPr/>
        </p:nvGrpSpPr>
        <p:grpSpPr>
          <a:xfrm>
            <a:off x="4597400" y="5067300"/>
            <a:ext cx="3810000" cy="3155950"/>
            <a:chOff x="0" y="0"/>
            <a:chExt cx="3810000" cy="3155950"/>
          </a:xfrm>
        </p:grpSpPr>
        <p:pic>
          <p:nvPicPr>
            <p:cNvPr id="916" name="droppedImage.pdf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3810000" cy="23622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917" name="Shape 917"/>
            <p:cNvSpPr/>
            <p:nvPr/>
          </p:nvSpPr>
          <p:spPr>
            <a:xfrm>
              <a:off x="971233" y="2495550"/>
              <a:ext cx="1853594" cy="6604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3800"/>
              </a:lvl1pPr>
            </a:lstStyle>
            <a:p>
              <a:pPr/>
              <a:r>
                <a:t>midpoint</a:t>
              </a:r>
            </a:p>
          </p:txBody>
        </p:sp>
      </p:grpSp>
      <p:grpSp>
        <p:nvGrpSpPr>
          <p:cNvPr id="921" name="Group 921"/>
          <p:cNvGrpSpPr/>
          <p:nvPr/>
        </p:nvGrpSpPr>
        <p:grpSpPr>
          <a:xfrm>
            <a:off x="8674100" y="5067300"/>
            <a:ext cx="3810000" cy="3155950"/>
            <a:chOff x="0" y="0"/>
            <a:chExt cx="3810000" cy="3155950"/>
          </a:xfrm>
        </p:grpSpPr>
        <p:pic>
          <p:nvPicPr>
            <p:cNvPr id="919" name="droppedImage.pdf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0"/>
              <a:ext cx="3810000" cy="23622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920" name="Shape 920"/>
            <p:cNvSpPr/>
            <p:nvPr/>
          </p:nvSpPr>
          <p:spPr>
            <a:xfrm>
              <a:off x="918449" y="2495550"/>
              <a:ext cx="1959162" cy="6604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3800"/>
              </a:lvl1pPr>
            </a:lstStyle>
            <a:p>
              <a:pPr/>
              <a:r>
                <a:t>trapezoid</a:t>
              </a:r>
            </a:p>
          </p:txBody>
        </p:sp>
      </p:grpSp>
      <p:sp>
        <p:nvSpPr>
          <p:cNvPr id="922" name="Shape 922"/>
          <p:cNvSpPr/>
          <p:nvPr/>
        </p:nvSpPr>
        <p:spPr>
          <a:xfrm>
            <a:off x="749300" y="8572500"/>
            <a:ext cx="6350000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/>
          </a:lstStyle>
          <a:p>
            <a:pPr/>
            <a:r>
              <a:t>3.  Apply variational principle</a:t>
            </a:r>
          </a:p>
        </p:txBody>
      </p:sp>
      <p:grpSp>
        <p:nvGrpSpPr>
          <p:cNvPr id="925" name="Group 925"/>
          <p:cNvGrpSpPr/>
          <p:nvPr/>
        </p:nvGrpSpPr>
        <p:grpSpPr>
          <a:xfrm>
            <a:off x="838200" y="2057400"/>
            <a:ext cx="3175000" cy="1964532"/>
            <a:chOff x="0" y="0"/>
            <a:chExt cx="3175000" cy="1964531"/>
          </a:xfrm>
        </p:grpSpPr>
        <p:pic>
          <p:nvPicPr>
            <p:cNvPr id="923" name="droppedImage.pdf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0" y="0"/>
              <a:ext cx="3175000" cy="196453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924" name="Shape 924"/>
            <p:cNvSpPr/>
            <p:nvPr/>
          </p:nvSpPr>
          <p:spPr>
            <a:xfrm>
              <a:off x="1062235" y="1193800"/>
              <a:ext cx="1670498" cy="6604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3800"/>
              </a:lvl1pPr>
            </a:lstStyle>
            <a:p>
              <a:pPr/>
              <a:r>
                <a:t>forward</a:t>
              </a:r>
            </a:p>
          </p:txBody>
        </p:sp>
      </p:grpSp>
      <p:grpSp>
        <p:nvGrpSpPr>
          <p:cNvPr id="928" name="Group 928"/>
          <p:cNvGrpSpPr/>
          <p:nvPr/>
        </p:nvGrpSpPr>
        <p:grpSpPr>
          <a:xfrm>
            <a:off x="4597400" y="2062162"/>
            <a:ext cx="3175000" cy="1964532"/>
            <a:chOff x="0" y="0"/>
            <a:chExt cx="3175000" cy="1964531"/>
          </a:xfrm>
        </p:grpSpPr>
        <p:pic>
          <p:nvPicPr>
            <p:cNvPr id="926" name="droppedImage.pdf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0" y="0"/>
              <a:ext cx="3175000" cy="196453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927" name="Shape 927"/>
            <p:cNvSpPr/>
            <p:nvPr/>
          </p:nvSpPr>
          <p:spPr>
            <a:xfrm>
              <a:off x="908564" y="1189037"/>
              <a:ext cx="1986968" cy="6604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3800"/>
              </a:lvl1pPr>
            </a:lstStyle>
            <a:p>
              <a:pPr/>
              <a:r>
                <a:t>backward</a:t>
              </a:r>
            </a:p>
          </p:txBody>
        </p:sp>
      </p:grpSp>
      <p:grpSp>
        <p:nvGrpSpPr>
          <p:cNvPr id="931" name="Group 931"/>
          <p:cNvGrpSpPr/>
          <p:nvPr/>
        </p:nvGrpSpPr>
        <p:grpSpPr>
          <a:xfrm>
            <a:off x="8356600" y="2057400"/>
            <a:ext cx="3175000" cy="1964532"/>
            <a:chOff x="0" y="0"/>
            <a:chExt cx="3175000" cy="1964531"/>
          </a:xfrm>
        </p:grpSpPr>
        <p:pic>
          <p:nvPicPr>
            <p:cNvPr id="929" name="droppedImage.pdf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0" y="0"/>
              <a:ext cx="3175000" cy="196453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930" name="Shape 930"/>
            <p:cNvSpPr/>
            <p:nvPr/>
          </p:nvSpPr>
          <p:spPr>
            <a:xfrm>
              <a:off x="1202425" y="1193800"/>
              <a:ext cx="1461717" cy="6604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3800"/>
              </a:lvl1pPr>
            </a:lstStyle>
            <a:p>
              <a:pPr/>
              <a:r>
                <a:t>central</a:t>
              </a:r>
            </a:p>
          </p:txBody>
        </p:sp>
      </p:grpSp>
      <p:sp>
        <p:nvSpPr>
          <p:cNvPr id="932" name="Shape 932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after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after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afterEffect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0" presetID="1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928" grpId="2"/>
      <p:bldP build="whole" bldLvl="1" animBg="1" rev="0" advAuto="0" spid="907" grpId="4"/>
      <p:bldP build="whole" bldLvl="1" animBg="1" rev="0" advAuto="0" spid="925" grpId="1"/>
      <p:bldP build="whole" bldLvl="1" animBg="1" rev="0" advAuto="0" spid="918" grpId="6"/>
      <p:bldP build="whole" bldLvl="1" animBg="1" rev="0" advAuto="0" spid="931" grpId="3"/>
      <p:bldP build="whole" bldLvl="1" animBg="1" rev="0" advAuto="0" spid="921" grpId="7"/>
      <p:bldP build="whole" bldLvl="1" animBg="1" rev="0" advAuto="0" spid="915" grpId="5"/>
      <p:bldP build="whole" bldLvl="1" animBg="1" rev="0" advAuto="0" spid="922" grpId="8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4" name="Shape 934"/>
          <p:cNvSpPr/>
          <p:nvPr/>
        </p:nvSpPr>
        <p:spPr>
          <a:xfrm>
            <a:off x="2364382" y="419100"/>
            <a:ext cx="8265581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Discrete Variational Principle Example</a:t>
            </a:r>
          </a:p>
        </p:txBody>
      </p:sp>
      <p:grpSp>
        <p:nvGrpSpPr>
          <p:cNvPr id="937" name="Group 937"/>
          <p:cNvGrpSpPr/>
          <p:nvPr/>
        </p:nvGrpSpPr>
        <p:grpSpPr>
          <a:xfrm>
            <a:off x="1397000" y="1511300"/>
            <a:ext cx="3175000" cy="1964532"/>
            <a:chOff x="0" y="0"/>
            <a:chExt cx="3175000" cy="1964531"/>
          </a:xfrm>
        </p:grpSpPr>
        <p:pic>
          <p:nvPicPr>
            <p:cNvPr id="935" name="droppedImage.pdf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3175000" cy="196453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936" name="Shape 936"/>
            <p:cNvSpPr/>
            <p:nvPr/>
          </p:nvSpPr>
          <p:spPr>
            <a:xfrm>
              <a:off x="1062235" y="1193800"/>
              <a:ext cx="1670498" cy="6604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3800"/>
              </a:lvl1pPr>
            </a:lstStyle>
            <a:p>
              <a:pPr/>
              <a:r>
                <a:t>forward</a:t>
              </a:r>
            </a:p>
          </p:txBody>
        </p:sp>
      </p:grpSp>
      <p:grpSp>
        <p:nvGrpSpPr>
          <p:cNvPr id="940" name="Group 940"/>
          <p:cNvGrpSpPr/>
          <p:nvPr/>
        </p:nvGrpSpPr>
        <p:grpSpPr>
          <a:xfrm>
            <a:off x="1409700" y="3784600"/>
            <a:ext cx="3810000" cy="3155950"/>
            <a:chOff x="0" y="0"/>
            <a:chExt cx="3810000" cy="3155950"/>
          </a:xfrm>
        </p:grpSpPr>
        <p:pic>
          <p:nvPicPr>
            <p:cNvPr id="938" name="droppedImage.pdf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3810000" cy="23622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939" name="Shape 939"/>
            <p:cNvSpPr/>
            <p:nvPr/>
          </p:nvSpPr>
          <p:spPr>
            <a:xfrm>
              <a:off x="751588" y="2495550"/>
              <a:ext cx="2296369" cy="6604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3800"/>
              </a:lvl1pPr>
            </a:lstStyle>
            <a:p>
              <a:pPr/>
              <a:r>
                <a:t>rectangular</a:t>
              </a:r>
            </a:p>
          </p:txBody>
        </p:sp>
      </p:grpSp>
      <p:grpSp>
        <p:nvGrpSpPr>
          <p:cNvPr id="943" name="Group 943"/>
          <p:cNvGrpSpPr/>
          <p:nvPr/>
        </p:nvGrpSpPr>
        <p:grpSpPr>
          <a:xfrm>
            <a:off x="1244600" y="6172200"/>
            <a:ext cx="4838700" cy="342900"/>
            <a:chOff x="0" y="0"/>
            <a:chExt cx="4838700" cy="342900"/>
          </a:xfrm>
        </p:grpSpPr>
        <p:pic>
          <p:nvPicPr>
            <p:cNvPr id="941" name="droppedImage.pdf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12700"/>
              <a:ext cx="203200" cy="3175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942" name="droppedImage.pdf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3721100" y="0"/>
              <a:ext cx="1117600" cy="3429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944" name="Shape 944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945" name="droppedImage.pdf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2819400" y="1981200"/>
            <a:ext cx="215900" cy="330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946" name="droppedImage.pdf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6032500" y="4229100"/>
            <a:ext cx="6515100" cy="1282700"/>
          </a:xfrm>
          <a:prstGeom prst="rect">
            <a:avLst/>
          </a:prstGeom>
          <a:ln w="12700">
            <a:miter lim="400000"/>
          </a:ln>
        </p:spPr>
      </p:pic>
      <p:pic>
        <p:nvPicPr>
          <p:cNvPr id="947" name="droppedImage.pdf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2044700" y="7073900"/>
            <a:ext cx="8674100" cy="1879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948" name="droppedImage.pdf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6413500" y="1917700"/>
            <a:ext cx="5257800" cy="11684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943" grpId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0" name="Shape 950"/>
          <p:cNvSpPr/>
          <p:nvPr/>
        </p:nvSpPr>
        <p:spPr>
          <a:xfrm>
            <a:off x="2364382" y="419100"/>
            <a:ext cx="8265581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Discrete Variational Principle Example</a:t>
            </a:r>
          </a:p>
        </p:txBody>
      </p:sp>
      <p:grpSp>
        <p:nvGrpSpPr>
          <p:cNvPr id="953" name="Group 953"/>
          <p:cNvGrpSpPr/>
          <p:nvPr/>
        </p:nvGrpSpPr>
        <p:grpSpPr>
          <a:xfrm>
            <a:off x="1397000" y="1511300"/>
            <a:ext cx="3175000" cy="1964532"/>
            <a:chOff x="0" y="0"/>
            <a:chExt cx="3175000" cy="1964531"/>
          </a:xfrm>
        </p:grpSpPr>
        <p:pic>
          <p:nvPicPr>
            <p:cNvPr id="951" name="droppedImage.pdf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3175000" cy="196453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952" name="Shape 952"/>
            <p:cNvSpPr/>
            <p:nvPr/>
          </p:nvSpPr>
          <p:spPr>
            <a:xfrm>
              <a:off x="1062235" y="1193800"/>
              <a:ext cx="1670498" cy="6604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3800"/>
              </a:lvl1pPr>
            </a:lstStyle>
            <a:p>
              <a:pPr/>
              <a:r>
                <a:t>forward</a:t>
              </a:r>
            </a:p>
          </p:txBody>
        </p:sp>
      </p:grpSp>
      <p:grpSp>
        <p:nvGrpSpPr>
          <p:cNvPr id="956" name="Group 956"/>
          <p:cNvGrpSpPr/>
          <p:nvPr/>
        </p:nvGrpSpPr>
        <p:grpSpPr>
          <a:xfrm>
            <a:off x="1409700" y="3784600"/>
            <a:ext cx="3810000" cy="3155950"/>
            <a:chOff x="0" y="0"/>
            <a:chExt cx="3810000" cy="3155950"/>
          </a:xfrm>
        </p:grpSpPr>
        <p:pic>
          <p:nvPicPr>
            <p:cNvPr id="954" name="droppedImage.pdf"/>
            <p:cNvPicPr>
              <a:picLocks noChangeAspect="1"/>
            </p:cNvPicPr>
            <p:nvPr/>
          </p:nvPicPr>
          <p:blipFill>
            <a:blip r:embed="rId3">
              <a:alphaModFix amt="50000"/>
              <a:extLst/>
            </a:blip>
            <a:stretch>
              <a:fillRect/>
            </a:stretch>
          </p:blipFill>
          <p:spPr>
            <a:xfrm>
              <a:off x="0" y="0"/>
              <a:ext cx="3810000" cy="23622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955" name="Shape 955"/>
            <p:cNvSpPr/>
            <p:nvPr/>
          </p:nvSpPr>
          <p:spPr>
            <a:xfrm>
              <a:off x="751588" y="2495550"/>
              <a:ext cx="2296369" cy="6604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3800"/>
              </a:lvl1pPr>
            </a:lstStyle>
            <a:p>
              <a:pPr/>
              <a:r>
                <a:t>rectangular</a:t>
              </a:r>
            </a:p>
          </p:txBody>
        </p:sp>
      </p:grpSp>
      <p:grpSp>
        <p:nvGrpSpPr>
          <p:cNvPr id="959" name="Group 959"/>
          <p:cNvGrpSpPr/>
          <p:nvPr/>
        </p:nvGrpSpPr>
        <p:grpSpPr>
          <a:xfrm>
            <a:off x="1244600" y="6172200"/>
            <a:ext cx="4838700" cy="342900"/>
            <a:chOff x="0" y="0"/>
            <a:chExt cx="4838700" cy="342900"/>
          </a:xfrm>
        </p:grpSpPr>
        <p:pic>
          <p:nvPicPr>
            <p:cNvPr id="957" name="droppedImage.pdf"/>
            <p:cNvPicPr>
              <a:picLocks noChangeAspect="1"/>
            </p:cNvPicPr>
            <p:nvPr/>
          </p:nvPicPr>
          <p:blipFill>
            <a:blip r:embed="rId4">
              <a:alphaModFix amt="50000"/>
              <a:extLst/>
            </a:blip>
            <a:stretch>
              <a:fillRect/>
            </a:stretch>
          </p:blipFill>
          <p:spPr>
            <a:xfrm>
              <a:off x="0" y="12700"/>
              <a:ext cx="203200" cy="3175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958" name="droppedImage.pdf"/>
            <p:cNvPicPr>
              <a:picLocks noChangeAspect="1"/>
            </p:cNvPicPr>
            <p:nvPr/>
          </p:nvPicPr>
          <p:blipFill>
            <a:blip r:embed="rId5">
              <a:alphaModFix amt="50000"/>
              <a:extLst/>
            </a:blip>
            <a:stretch>
              <a:fillRect/>
            </a:stretch>
          </p:blipFill>
          <p:spPr>
            <a:xfrm>
              <a:off x="3721100" y="0"/>
              <a:ext cx="1117600" cy="3429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960" name="Shape 960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961" name="droppedImage.pdf"/>
          <p:cNvPicPr>
            <a:picLocks noChangeAspect="1"/>
          </p:cNvPicPr>
          <p:nvPr/>
        </p:nvPicPr>
        <p:blipFill>
          <a:blip r:embed="rId6">
            <a:alphaModFix amt="50000"/>
            <a:extLst/>
          </a:blip>
          <a:stretch>
            <a:fillRect/>
          </a:stretch>
        </p:blipFill>
        <p:spPr>
          <a:xfrm>
            <a:off x="2819400" y="1981200"/>
            <a:ext cx="215900" cy="330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962" name="droppedImage.pdf"/>
          <p:cNvPicPr>
            <a:picLocks noChangeAspect="1"/>
          </p:cNvPicPr>
          <p:nvPr/>
        </p:nvPicPr>
        <p:blipFill>
          <a:blip r:embed="rId7">
            <a:alphaModFix amt="50000"/>
            <a:extLst/>
          </a:blip>
          <a:stretch>
            <a:fillRect/>
          </a:stretch>
        </p:blipFill>
        <p:spPr>
          <a:xfrm>
            <a:off x="6032500" y="4229100"/>
            <a:ext cx="6515100" cy="1282700"/>
          </a:xfrm>
          <a:prstGeom prst="rect">
            <a:avLst/>
          </a:prstGeom>
          <a:ln w="12700">
            <a:miter lim="400000"/>
          </a:ln>
        </p:spPr>
      </p:pic>
      <p:pic>
        <p:nvPicPr>
          <p:cNvPr id="963" name="droppedImage.pdf"/>
          <p:cNvPicPr>
            <a:picLocks noChangeAspect="1"/>
          </p:cNvPicPr>
          <p:nvPr/>
        </p:nvPicPr>
        <p:blipFill>
          <a:blip r:embed="rId8">
            <a:alphaModFix amt="50000"/>
            <a:extLst/>
          </a:blip>
          <a:stretch>
            <a:fillRect/>
          </a:stretch>
        </p:blipFill>
        <p:spPr>
          <a:xfrm>
            <a:off x="2044700" y="7073900"/>
            <a:ext cx="8674100" cy="1879600"/>
          </a:xfrm>
          <a:prstGeom prst="rect">
            <a:avLst/>
          </a:prstGeom>
          <a:ln w="12700">
            <a:miter lim="400000"/>
          </a:ln>
        </p:spPr>
      </p:pic>
      <p:sp>
        <p:nvSpPr>
          <p:cNvPr id="964" name="Shape 964"/>
          <p:cNvSpPr/>
          <p:nvPr/>
        </p:nvSpPr>
        <p:spPr>
          <a:xfrm>
            <a:off x="1968500" y="3473450"/>
            <a:ext cx="9067800" cy="3784600"/>
          </a:xfrm>
          <a:prstGeom prst="rect">
            <a:avLst/>
          </a:prstGeom>
          <a:solidFill>
            <a:srgbClr val="D6D6D6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5000"/>
            </a:pPr>
          </a:p>
          <a:p>
            <a:pPr>
              <a:defRPr sz="5000"/>
            </a:pPr>
            <a:r>
              <a:t>Choose a finite difference scheme and quadrature rule and write down the </a:t>
            </a:r>
            <a:r>
              <a:rPr u="sng">
                <a:solidFill>
                  <a:srgbClr val="0096FF"/>
                </a:solidFill>
              </a:rPr>
              <a:t>discrete action sum</a:t>
            </a:r>
            <a:r>
              <a:t>.</a:t>
            </a:r>
          </a:p>
        </p:txBody>
      </p:sp>
      <p:pic>
        <p:nvPicPr>
          <p:cNvPr id="965" name="droppedImage.pdf"/>
          <p:cNvPicPr>
            <a:picLocks noChangeAspect="1"/>
          </p:cNvPicPr>
          <p:nvPr/>
        </p:nvPicPr>
        <p:blipFill>
          <a:blip r:embed="rId9">
            <a:alphaModFix amt="50000"/>
            <a:extLst/>
          </a:blip>
          <a:stretch>
            <a:fillRect/>
          </a:stretch>
        </p:blipFill>
        <p:spPr>
          <a:xfrm>
            <a:off x="6413500" y="1917700"/>
            <a:ext cx="5257800" cy="11684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959" grpId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7" name="Shape 967"/>
          <p:cNvSpPr/>
          <p:nvPr/>
        </p:nvSpPr>
        <p:spPr>
          <a:xfrm>
            <a:off x="2364382" y="419100"/>
            <a:ext cx="8265581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Discrete Variational Principle Example</a:t>
            </a:r>
          </a:p>
        </p:txBody>
      </p:sp>
      <p:pic>
        <p:nvPicPr>
          <p:cNvPr id="968" name="dropped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931400" y="3162300"/>
            <a:ext cx="2540000" cy="1574800"/>
          </a:xfrm>
          <a:prstGeom prst="rect">
            <a:avLst/>
          </a:prstGeom>
          <a:ln w="12700">
            <a:miter lim="400000"/>
          </a:ln>
        </p:spPr>
      </p:pic>
      <p:pic>
        <p:nvPicPr>
          <p:cNvPr id="969" name="dropped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613900" y="1342231"/>
            <a:ext cx="2540000" cy="1571626"/>
          </a:xfrm>
          <a:prstGeom prst="rect">
            <a:avLst/>
          </a:prstGeom>
          <a:ln w="12700">
            <a:miter lim="400000"/>
          </a:ln>
        </p:spPr>
      </p:pic>
      <p:sp>
        <p:nvSpPr>
          <p:cNvPr id="970" name="Shape 970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grpSp>
        <p:nvGrpSpPr>
          <p:cNvPr id="973" name="Group 973"/>
          <p:cNvGrpSpPr/>
          <p:nvPr/>
        </p:nvGrpSpPr>
        <p:grpSpPr>
          <a:xfrm>
            <a:off x="9880600" y="4734000"/>
            <a:ext cx="3059291" cy="215901"/>
            <a:chOff x="0" y="0"/>
            <a:chExt cx="3059290" cy="215900"/>
          </a:xfrm>
        </p:grpSpPr>
        <p:pic>
          <p:nvPicPr>
            <p:cNvPr id="971" name="droppedImage.pdf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7996"/>
              <a:ext cx="127942" cy="19990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972" name="droppedImage.pdf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2355613" y="0"/>
              <a:ext cx="703678" cy="2159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974" name="droppedImage.pdf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0185400" y="2171700"/>
            <a:ext cx="2463800" cy="698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975" name="droppedImage.pdf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193800" y="1473200"/>
            <a:ext cx="7416800" cy="1689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976" name="droppedImage.pdf"/>
          <p:cNvPicPr>
            <a:picLocks noChangeAspect="1"/>
          </p:cNvPicPr>
          <p:nvPr/>
        </p:nvPicPr>
        <p:blipFill>
          <a:blip r:embed="rId8">
            <a:alphaModFix amt="50000"/>
            <a:extLst/>
          </a:blip>
          <a:stretch>
            <a:fillRect/>
          </a:stretch>
        </p:blipFill>
        <p:spPr>
          <a:xfrm>
            <a:off x="1460500" y="3784600"/>
            <a:ext cx="7289800" cy="1193800"/>
          </a:xfrm>
          <a:prstGeom prst="rect">
            <a:avLst/>
          </a:prstGeom>
          <a:ln w="12700">
            <a:miter lim="400000"/>
          </a:ln>
        </p:spPr>
      </p:pic>
      <p:pic>
        <p:nvPicPr>
          <p:cNvPr id="977" name="droppedImage.pdf"/>
          <p:cNvPicPr>
            <a:picLocks noChangeAspect="1"/>
          </p:cNvPicPr>
          <p:nvPr/>
        </p:nvPicPr>
        <p:blipFill>
          <a:blip r:embed="rId9">
            <a:alphaModFix amt="50000"/>
            <a:extLst/>
          </a:blip>
          <a:stretch>
            <a:fillRect/>
          </a:stretch>
        </p:blipFill>
        <p:spPr>
          <a:xfrm>
            <a:off x="3098800" y="5880100"/>
            <a:ext cx="7239000" cy="1689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978" name="droppedImage.pdf"/>
          <p:cNvPicPr>
            <a:picLocks noChangeAspect="1"/>
          </p:cNvPicPr>
          <p:nvPr/>
        </p:nvPicPr>
        <p:blipFill>
          <a:blip r:embed="rId10">
            <a:alphaModFix amt="50000"/>
            <a:extLst/>
          </a:blip>
          <a:stretch>
            <a:fillRect/>
          </a:stretch>
        </p:blipFill>
        <p:spPr>
          <a:xfrm>
            <a:off x="5105400" y="7950200"/>
            <a:ext cx="2984500" cy="9144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mph" nodeType="clickEffect" presetID="9" grpId="1" fill="hold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 fill="hold"/>
                                        <p:tgtEl>
                                          <p:spTgt spid="97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.00"/>
                                      </p:to>
                                    </p:set>
                                    <p:animEffect filter="image" prLst="opacity: 1.00; ">
                                      <p:cBhvr>
                                        <p:cTn id="7" dur="indefinite" fill="hold"/>
                                        <p:tgtEl>
                                          <p:spTgt spid="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mph" nodeType="clickEffect" presetID="9" grpId="2" fill="hold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indefinite" fill="hold"/>
                                        <p:tgtEl>
                                          <p:spTgt spid="97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.00"/>
                                      </p:to>
                                    </p:set>
                                    <p:animEffect filter="image" prLst="opacity: 1.00; ">
                                      <p:cBhvr>
                                        <p:cTn id="12" dur="indefinite" fill="hold"/>
                                        <p:tgtEl>
                                          <p:spTgt spid="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mph" nodeType="afterEffect" presetID="9" grpId="3" fill="hold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indefinite" fill="hold"/>
                                        <p:tgtEl>
                                          <p:spTgt spid="97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.00"/>
                                      </p:to>
                                    </p:set>
                                    <p:animEffect filter="image" prLst="opacity: 1.00; ">
                                      <p:cBhvr>
                                        <p:cTn id="16" dur="indefinite" fill="hold"/>
                                        <p:tgtEl>
                                          <p:spTgt spid="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978" grpId="3"/>
      <p:bldP build="whole" bldLvl="1" animBg="1" rev="0" advAuto="0" spid="976" grpId="1"/>
      <p:bldP build="whole" bldLvl="1" animBg="1" rev="0" advAuto="0" spid="977" grpId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/>
          <p:nvPr/>
        </p:nvSpPr>
        <p:spPr>
          <a:xfrm>
            <a:off x="2452848" y="1701800"/>
            <a:ext cx="5777249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Closed mechanical system</a:t>
            </a:r>
          </a:p>
        </p:txBody>
      </p:sp>
      <p:sp>
        <p:nvSpPr>
          <p:cNvPr id="176" name="Shape 176"/>
          <p:cNvSpPr/>
          <p:nvPr/>
        </p:nvSpPr>
        <p:spPr>
          <a:xfrm>
            <a:off x="2462894" y="3403600"/>
            <a:ext cx="3240473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Kinetic energy</a:t>
            </a:r>
          </a:p>
        </p:txBody>
      </p:sp>
      <p:sp>
        <p:nvSpPr>
          <p:cNvPr id="177" name="Shape 177"/>
          <p:cNvSpPr/>
          <p:nvPr/>
        </p:nvSpPr>
        <p:spPr>
          <a:xfrm>
            <a:off x="4056000" y="419100"/>
            <a:ext cx="4882345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Newtonian Mechanics</a:t>
            </a:r>
          </a:p>
        </p:txBody>
      </p:sp>
      <p:sp>
        <p:nvSpPr>
          <p:cNvPr id="178" name="Shape 178"/>
          <p:cNvSpPr/>
          <p:nvPr/>
        </p:nvSpPr>
        <p:spPr>
          <a:xfrm>
            <a:off x="2432465" y="5143500"/>
            <a:ext cx="3615259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Potential energy</a:t>
            </a:r>
          </a:p>
        </p:txBody>
      </p:sp>
      <p:sp>
        <p:nvSpPr>
          <p:cNvPr id="179" name="Shape 179"/>
          <p:cNvSpPr/>
          <p:nvPr/>
        </p:nvSpPr>
        <p:spPr>
          <a:xfrm>
            <a:off x="2452625" y="6883400"/>
            <a:ext cx="2782082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Total energy</a:t>
            </a:r>
          </a:p>
        </p:txBody>
      </p:sp>
      <p:pic>
        <p:nvPicPr>
          <p:cNvPr id="180" name="dropped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950200" y="5207000"/>
            <a:ext cx="1447800" cy="7747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81" name="dropped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734300" y="2971800"/>
            <a:ext cx="4381500" cy="1549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82" name="droppedImag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467600" y="6921500"/>
            <a:ext cx="3898900" cy="774700"/>
          </a:xfrm>
          <a:prstGeom prst="rect">
            <a:avLst/>
          </a:prstGeom>
          <a:ln w="12700">
            <a:miter lim="400000"/>
          </a:ln>
        </p:spPr>
      </p:pic>
      <p:sp>
        <p:nvSpPr>
          <p:cNvPr id="183" name="Shape 183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184" name="droppedImage.pd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9512300" y="1676400"/>
            <a:ext cx="2705100" cy="7747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0" name="Shape 980"/>
          <p:cNvSpPr/>
          <p:nvPr/>
        </p:nvSpPr>
        <p:spPr>
          <a:xfrm>
            <a:off x="2364382" y="419100"/>
            <a:ext cx="8265581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Discrete Variational Principle Example</a:t>
            </a:r>
          </a:p>
        </p:txBody>
      </p:sp>
      <p:sp>
        <p:nvSpPr>
          <p:cNvPr id="981" name="Shape 981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grpSp>
        <p:nvGrpSpPr>
          <p:cNvPr id="987" name="Group 987"/>
          <p:cNvGrpSpPr/>
          <p:nvPr/>
        </p:nvGrpSpPr>
        <p:grpSpPr>
          <a:xfrm>
            <a:off x="2298700" y="5626099"/>
            <a:ext cx="8597900" cy="3175001"/>
            <a:chOff x="0" y="0"/>
            <a:chExt cx="8597900" cy="3175000"/>
          </a:xfrm>
        </p:grpSpPr>
        <p:pic>
          <p:nvPicPr>
            <p:cNvPr id="982" name="droppedImage.pdf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2387600" y="2654300"/>
              <a:ext cx="3606800" cy="5207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986" name="Group 986"/>
            <p:cNvGrpSpPr/>
            <p:nvPr/>
          </p:nvGrpSpPr>
          <p:grpSpPr>
            <a:xfrm>
              <a:off x="0" y="0"/>
              <a:ext cx="8597900" cy="2527301"/>
              <a:chOff x="0" y="0"/>
              <a:chExt cx="8597900" cy="2527300"/>
            </a:xfrm>
          </p:grpSpPr>
          <p:sp>
            <p:nvSpPr>
              <p:cNvPr id="983" name="Shape 983"/>
              <p:cNvSpPr/>
              <p:nvPr/>
            </p:nvSpPr>
            <p:spPr>
              <a:xfrm>
                <a:off x="0" y="1803400"/>
                <a:ext cx="8597900" cy="7239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/>
              <a:p>
                <a:pPr/>
                <a:r>
                  <a:t>recall offset vanishes at boundary</a:t>
                </a:r>
              </a:p>
            </p:txBody>
          </p:sp>
          <p:sp>
            <p:nvSpPr>
              <p:cNvPr id="984" name="Shape 984"/>
              <p:cNvSpPr/>
              <p:nvPr/>
            </p:nvSpPr>
            <p:spPr>
              <a:xfrm flipH="1" flipV="1">
                <a:off x="3314700" y="0"/>
                <a:ext cx="1208572" cy="1208572"/>
              </a:xfrm>
              <a:prstGeom prst="line">
                <a:avLst/>
              </a:prstGeom>
              <a:noFill/>
              <a:ln w="38100" cap="flat">
                <a:solidFill>
                  <a:srgbClr val="000000"/>
                </a:solidFill>
                <a:prstDash val="solid"/>
                <a:miter lim="400000"/>
                <a:headEnd type="stealth" w="med" len="med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l" defTabSz="457200"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pic>
            <p:nvPicPr>
              <p:cNvPr id="985" name="droppedImage.pdf"/>
              <p:cNvPicPr>
                <a:picLocks noChangeAspect="1"/>
              </p:cNvPicPr>
              <p:nvPr/>
            </p:nvPicPr>
            <p:blipFill>
              <a:blip r:embed="rId3">
                <a:extLst/>
              </a:blip>
              <a:stretch>
                <a:fillRect/>
              </a:stretch>
            </p:blipFill>
            <p:spPr>
              <a:xfrm>
                <a:off x="4660900" y="1181100"/>
                <a:ext cx="279400" cy="444501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</p:grpSp>
      <p:grpSp>
        <p:nvGrpSpPr>
          <p:cNvPr id="990" name="Group 990"/>
          <p:cNvGrpSpPr/>
          <p:nvPr/>
        </p:nvGrpSpPr>
        <p:grpSpPr>
          <a:xfrm>
            <a:off x="2197100" y="1117600"/>
            <a:ext cx="8597900" cy="2882900"/>
            <a:chOff x="0" y="0"/>
            <a:chExt cx="8597900" cy="2882899"/>
          </a:xfrm>
        </p:grpSpPr>
        <p:sp>
          <p:nvSpPr>
            <p:cNvPr id="988" name="Shape 988"/>
            <p:cNvSpPr/>
            <p:nvPr/>
          </p:nvSpPr>
          <p:spPr>
            <a:xfrm>
              <a:off x="0" y="2158999"/>
              <a:ext cx="8597900" cy="7239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/>
              <a:r>
                <a:t>get rid of derivates of the offset</a:t>
              </a:r>
            </a:p>
          </p:txBody>
        </p:sp>
        <p:sp>
          <p:nvSpPr>
            <p:cNvPr id="989" name="Shape 989"/>
            <p:cNvSpPr/>
            <p:nvPr/>
          </p:nvSpPr>
          <p:spPr>
            <a:xfrm>
              <a:off x="2844800" y="0"/>
              <a:ext cx="762000" cy="2247900"/>
            </a:xfrm>
            <a:prstGeom prst="ellipse">
              <a:avLst/>
            </a:prstGeom>
            <a:noFill/>
            <a:ln w="50800" cap="flat">
              <a:solidFill>
                <a:srgbClr val="FF57B4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</p:grpSp>
      <p:sp>
        <p:nvSpPr>
          <p:cNvPr id="991" name="Shape 991"/>
          <p:cNvSpPr/>
          <p:nvPr/>
        </p:nvSpPr>
        <p:spPr>
          <a:xfrm>
            <a:off x="2184400" y="4432299"/>
            <a:ext cx="8597900" cy="723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Summation by Parts</a:t>
            </a:r>
          </a:p>
        </p:txBody>
      </p:sp>
      <p:pic>
        <p:nvPicPr>
          <p:cNvPr id="992" name="droppedImag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44500" y="2019300"/>
            <a:ext cx="2006600" cy="584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993" name="droppedImage.pd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870200" y="1422400"/>
            <a:ext cx="6743700" cy="1689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994" name="droppedImage.pdf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2108200" y="5245100"/>
            <a:ext cx="8699500" cy="16891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Class="entr" nodeType="after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990" grpId="1"/>
      <p:bldP build="whole" bldLvl="1" animBg="1" rev="0" advAuto="0" spid="987" grpId="4"/>
      <p:bldP build="whole" bldLvl="1" animBg="1" rev="0" advAuto="0" spid="994" grpId="3"/>
      <p:bldP build="whole" bldLvl="1" animBg="1" rev="0" advAuto="0" spid="991" grpId="2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6" name="Shape 996"/>
          <p:cNvSpPr/>
          <p:nvPr/>
        </p:nvSpPr>
        <p:spPr>
          <a:xfrm>
            <a:off x="2364382" y="419100"/>
            <a:ext cx="8265581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Discrete Variational Principle Example</a:t>
            </a:r>
          </a:p>
        </p:txBody>
      </p:sp>
      <p:sp>
        <p:nvSpPr>
          <p:cNvPr id="997" name="Shape 997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998" name="dropped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44500" y="2019300"/>
            <a:ext cx="2006600" cy="584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999" name="dropped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71500" y="4787900"/>
            <a:ext cx="393700" cy="1524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002" name="Group 1002"/>
          <p:cNvGrpSpPr/>
          <p:nvPr/>
        </p:nvGrpSpPr>
        <p:grpSpPr>
          <a:xfrm>
            <a:off x="9613900" y="3924300"/>
            <a:ext cx="2743200" cy="2578100"/>
            <a:chOff x="0" y="0"/>
            <a:chExt cx="2743200" cy="2578100"/>
          </a:xfrm>
        </p:grpSpPr>
        <p:sp>
          <p:nvSpPr>
            <p:cNvPr id="1000" name="Shape 1000"/>
            <p:cNvSpPr/>
            <p:nvPr/>
          </p:nvSpPr>
          <p:spPr>
            <a:xfrm>
              <a:off x="38100" y="1854200"/>
              <a:ext cx="2692400" cy="7239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/>
              <a:r>
                <a:t>shift index</a:t>
              </a:r>
            </a:p>
          </p:txBody>
        </p:sp>
        <p:sp>
          <p:nvSpPr>
            <p:cNvPr id="1001" name="Shape 1001"/>
            <p:cNvSpPr/>
            <p:nvPr/>
          </p:nvSpPr>
          <p:spPr>
            <a:xfrm>
              <a:off x="0" y="0"/>
              <a:ext cx="2743200" cy="1701800"/>
            </a:xfrm>
            <a:prstGeom prst="ellipse">
              <a:avLst/>
            </a:prstGeom>
            <a:noFill/>
            <a:ln w="50800" cap="flat">
              <a:solidFill>
                <a:srgbClr val="FF57B4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</p:grpSp>
      <p:pic>
        <p:nvPicPr>
          <p:cNvPr id="1003" name="droppedImag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054600" y="8293100"/>
            <a:ext cx="3975100" cy="584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004" name="dropped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71500" y="7124700"/>
            <a:ext cx="393700" cy="152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005" name="droppedImage.pd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730500" y="1460500"/>
            <a:ext cx="8991600" cy="1689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006" name="droppedImage.pdf"/>
          <p:cNvPicPr>
            <a:picLocks noChangeAspect="1"/>
          </p:cNvPicPr>
          <p:nvPr/>
        </p:nvPicPr>
        <p:blipFill>
          <a:blip r:embed="rId6">
            <a:alphaModFix amt="50000"/>
            <a:extLst/>
          </a:blip>
          <a:stretch>
            <a:fillRect/>
          </a:stretch>
        </p:blipFill>
        <p:spPr>
          <a:xfrm>
            <a:off x="1244600" y="4025900"/>
            <a:ext cx="11277600" cy="1689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007" name="droppedImage.pdf"/>
          <p:cNvPicPr>
            <a:picLocks noChangeAspect="1"/>
          </p:cNvPicPr>
          <p:nvPr/>
        </p:nvPicPr>
        <p:blipFill>
          <a:blip r:embed="rId7">
            <a:alphaModFix amt="50000"/>
            <a:extLst/>
          </a:blip>
          <a:stretch>
            <a:fillRect/>
          </a:stretch>
        </p:blipFill>
        <p:spPr>
          <a:xfrm>
            <a:off x="1270000" y="6362700"/>
            <a:ext cx="9994900" cy="16891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mph" nodeType="clickEffect" presetID="9" grpId="1" fill="hold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 fill="hold"/>
                                        <p:tgtEl>
                                          <p:spTgt spid="100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.00"/>
                                      </p:to>
                                    </p:set>
                                    <p:animEffect filter="image" prLst="opacity: 1.00; ">
                                      <p:cBhvr>
                                        <p:cTn id="7" dur="indefinite" fill="hold"/>
                                        <p:tgtEl>
                                          <p:spTgt spid="1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mph" nodeType="clickEffect" presetID="9" grpId="3" fill="hold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indefinite" fill="hold"/>
                                        <p:tgtEl>
                                          <p:spTgt spid="100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.00"/>
                                      </p:to>
                                    </p:set>
                                    <p:animEffect filter="image" prLst="opacity: 1.00; ">
                                      <p:cBhvr>
                                        <p:cTn id="16" dur="indefinite" fill="hold"/>
                                        <p:tgtEl>
                                          <p:spTgt spid="1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Class="entr" nodeType="after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006" grpId="1"/>
      <p:bldP build="whole" bldLvl="1" animBg="1" rev="0" advAuto="0" spid="1003" grpId="4"/>
      <p:bldP build="whole" bldLvl="1" animBg="1" rev="0" advAuto="0" spid="1007" grpId="3"/>
      <p:bldP build="whole" bldLvl="1" animBg="1" rev="0" advAuto="0" spid="1002" grpId="2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9" name="Shape 1009"/>
          <p:cNvSpPr/>
          <p:nvPr/>
        </p:nvSpPr>
        <p:spPr>
          <a:xfrm>
            <a:off x="2364382" y="419100"/>
            <a:ext cx="8265581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Discrete Variational Principle Example</a:t>
            </a:r>
          </a:p>
        </p:txBody>
      </p:sp>
      <p:sp>
        <p:nvSpPr>
          <p:cNvPr id="1010" name="Shape 1010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1011" name="dropped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6700" y="2019300"/>
            <a:ext cx="2006600" cy="5842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014" name="Group 1014"/>
          <p:cNvGrpSpPr/>
          <p:nvPr/>
        </p:nvGrpSpPr>
        <p:grpSpPr>
          <a:xfrm>
            <a:off x="264895" y="7061200"/>
            <a:ext cx="8955305" cy="1409700"/>
            <a:chOff x="0" y="0"/>
            <a:chExt cx="8955304" cy="1409700"/>
          </a:xfrm>
        </p:grpSpPr>
        <p:sp>
          <p:nvSpPr>
            <p:cNvPr id="1012" name="Shape 1012"/>
            <p:cNvSpPr/>
            <p:nvPr/>
          </p:nvSpPr>
          <p:spPr>
            <a:xfrm>
              <a:off x="0" y="0"/>
              <a:ext cx="1504058" cy="7239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Recall:</a:t>
              </a:r>
            </a:p>
          </p:txBody>
        </p:sp>
        <p:pic>
          <p:nvPicPr>
            <p:cNvPr id="1013" name="droppedImage.pdf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2224304" y="774700"/>
              <a:ext cx="6731001" cy="6350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1015" name="droppedImag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540000" y="1460500"/>
            <a:ext cx="9994900" cy="16891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020" name="Group 1020"/>
          <p:cNvGrpSpPr/>
          <p:nvPr/>
        </p:nvGrpSpPr>
        <p:grpSpPr>
          <a:xfrm>
            <a:off x="584144" y="3517900"/>
            <a:ext cx="12092360" cy="3543300"/>
            <a:chOff x="0" y="0"/>
            <a:chExt cx="12092359" cy="3543300"/>
          </a:xfrm>
        </p:grpSpPr>
        <p:grpSp>
          <p:nvGrpSpPr>
            <p:cNvPr id="1018" name="Group 1018"/>
            <p:cNvGrpSpPr/>
            <p:nvPr/>
          </p:nvGrpSpPr>
          <p:grpSpPr>
            <a:xfrm>
              <a:off x="0" y="0"/>
              <a:ext cx="12092360" cy="3543300"/>
              <a:chOff x="0" y="0"/>
              <a:chExt cx="12092359" cy="3543300"/>
            </a:xfrm>
          </p:grpSpPr>
          <p:sp>
            <p:nvSpPr>
              <p:cNvPr id="1016" name="Shape 1016"/>
              <p:cNvSpPr/>
              <p:nvPr/>
            </p:nvSpPr>
            <p:spPr>
              <a:xfrm>
                <a:off x="0" y="0"/>
                <a:ext cx="12092360" cy="72390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/>
              <a:p>
                <a:pPr/>
                <a:r>
                  <a:t>(discrete) Fundamental Lemma of Calculus of Variations</a:t>
                </a:r>
              </a:p>
            </p:txBody>
          </p:sp>
          <p:sp>
            <p:nvSpPr>
              <p:cNvPr id="1017" name="Shape 1017"/>
              <p:cNvSpPr/>
              <p:nvPr/>
            </p:nvSpPr>
            <p:spPr>
              <a:xfrm>
                <a:off x="5518931" y="2819400"/>
                <a:ext cx="5131595" cy="72390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>
                  <a:defRPr u="sng">
                    <a:solidFill>
                      <a:srgbClr val="0096FF"/>
                    </a:solidFill>
                  </a:defRPr>
                </a:lvl1pPr>
              </a:lstStyle>
              <a:p>
                <a:pPr/>
                <a:r>
                  <a:t>discrete Euler-Lagrange</a:t>
                </a:r>
              </a:p>
            </p:txBody>
          </p:sp>
        </p:grpSp>
        <p:pic>
          <p:nvPicPr>
            <p:cNvPr id="1019" name="droppedImage.pdf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609655" y="1028700"/>
              <a:ext cx="10807701" cy="15748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 p14:dur="1000"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2" name="Shape 1022"/>
          <p:cNvSpPr/>
          <p:nvPr/>
        </p:nvSpPr>
        <p:spPr>
          <a:xfrm>
            <a:off x="2273486" y="419100"/>
            <a:ext cx="8447373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Discrete Variational Integrator Scheme</a:t>
            </a:r>
          </a:p>
        </p:txBody>
      </p:sp>
      <p:sp>
        <p:nvSpPr>
          <p:cNvPr id="1023" name="Shape 1023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024" name="Shape 1024"/>
          <p:cNvSpPr/>
          <p:nvPr/>
        </p:nvSpPr>
        <p:spPr>
          <a:xfrm>
            <a:off x="3307208" y="4965700"/>
            <a:ext cx="6379928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Symplectic (variational) Euler</a:t>
            </a:r>
          </a:p>
        </p:txBody>
      </p:sp>
      <p:sp>
        <p:nvSpPr>
          <p:cNvPr id="1025" name="Shape 1025"/>
          <p:cNvSpPr/>
          <p:nvPr/>
        </p:nvSpPr>
        <p:spPr>
          <a:xfrm>
            <a:off x="2205235" y="2374900"/>
            <a:ext cx="1670498" cy="660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800"/>
            </a:lvl1pPr>
          </a:lstStyle>
          <a:p>
            <a:pPr/>
            <a:r>
              <a:t>forward</a:t>
            </a:r>
          </a:p>
        </p:txBody>
      </p:sp>
      <p:pic>
        <p:nvPicPr>
          <p:cNvPr id="1026" name="dropped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09403" y="1558131"/>
            <a:ext cx="3735597" cy="23114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027" name="dropped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108200" y="1346200"/>
            <a:ext cx="279400" cy="419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028" name="droppedImag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390900" y="3378200"/>
            <a:ext cx="6680200" cy="1219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029" name="droppedImage.pd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422900" y="1752600"/>
            <a:ext cx="3683000" cy="1041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030" name="droppedImage.pdf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2628900" y="6108700"/>
            <a:ext cx="4826000" cy="609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031" name="droppedImage.pdf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4191000" y="8382000"/>
            <a:ext cx="5461000" cy="584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032" name="droppedImage.pdf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2679700" y="7035800"/>
            <a:ext cx="8851900" cy="7239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droppedImage.pdf"/>
          <p:cNvPicPr>
            <a:picLocks noChangeAspect="1"/>
          </p:cNvPicPr>
          <p:nvPr/>
        </p:nvPicPr>
        <p:blipFill>
          <a:blip r:embed="rId2">
            <a:alphaModFix amt="50000"/>
            <a:extLst/>
          </a:blip>
          <a:stretch>
            <a:fillRect/>
          </a:stretch>
        </p:blipFill>
        <p:spPr>
          <a:xfrm>
            <a:off x="4191000" y="8382000"/>
            <a:ext cx="5461000" cy="584200"/>
          </a:xfrm>
          <a:prstGeom prst="rect">
            <a:avLst/>
          </a:prstGeom>
          <a:ln w="12700">
            <a:miter lim="400000"/>
          </a:ln>
        </p:spPr>
      </p:pic>
      <p:sp>
        <p:nvSpPr>
          <p:cNvPr id="1035" name="Shape 1035"/>
          <p:cNvSpPr/>
          <p:nvPr/>
        </p:nvSpPr>
        <p:spPr>
          <a:xfrm>
            <a:off x="2273486" y="419100"/>
            <a:ext cx="8447373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Discrete Variational Integrator Scheme</a:t>
            </a:r>
          </a:p>
        </p:txBody>
      </p:sp>
      <p:sp>
        <p:nvSpPr>
          <p:cNvPr id="1036" name="Shape 1036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1037" name="droppedImage.pdf"/>
          <p:cNvPicPr>
            <a:picLocks noChangeAspect="1"/>
          </p:cNvPicPr>
          <p:nvPr/>
        </p:nvPicPr>
        <p:blipFill>
          <a:blip r:embed="rId3">
            <a:alphaModFix amt="50000"/>
            <a:extLst/>
          </a:blip>
          <a:stretch>
            <a:fillRect/>
          </a:stretch>
        </p:blipFill>
        <p:spPr>
          <a:xfrm>
            <a:off x="2705100" y="5524500"/>
            <a:ext cx="7581900" cy="673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038" name="droppedImage.pdf"/>
          <p:cNvPicPr>
            <a:picLocks noChangeAspect="1"/>
          </p:cNvPicPr>
          <p:nvPr/>
        </p:nvPicPr>
        <p:blipFill>
          <a:blip r:embed="rId4">
            <a:alphaModFix amt="50000"/>
            <a:extLst/>
          </a:blip>
          <a:stretch>
            <a:fillRect/>
          </a:stretch>
        </p:blipFill>
        <p:spPr>
          <a:xfrm>
            <a:off x="2755900" y="6616700"/>
            <a:ext cx="4851400" cy="609600"/>
          </a:xfrm>
          <a:prstGeom prst="rect">
            <a:avLst/>
          </a:prstGeom>
          <a:ln w="12700">
            <a:miter lim="400000"/>
          </a:ln>
        </p:spPr>
      </p:pic>
      <p:sp>
        <p:nvSpPr>
          <p:cNvPr id="1039" name="Shape 1039"/>
          <p:cNvSpPr/>
          <p:nvPr/>
        </p:nvSpPr>
        <p:spPr>
          <a:xfrm>
            <a:off x="4428703" y="4622800"/>
            <a:ext cx="4136939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Semi-implicit Euler</a:t>
            </a:r>
          </a:p>
        </p:txBody>
      </p:sp>
      <p:sp>
        <p:nvSpPr>
          <p:cNvPr id="1040" name="Shape 1040"/>
          <p:cNvSpPr/>
          <p:nvPr/>
        </p:nvSpPr>
        <p:spPr>
          <a:xfrm>
            <a:off x="3931375" y="1270000"/>
            <a:ext cx="5131595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u="sng">
                <a:solidFill>
                  <a:srgbClr val="0096FF"/>
                </a:solidFill>
              </a:defRPr>
            </a:lvl1pPr>
          </a:lstStyle>
          <a:p>
            <a:pPr/>
            <a:r>
              <a:t>discrete Euler-Lagrange</a:t>
            </a:r>
          </a:p>
        </p:txBody>
      </p:sp>
      <p:pic>
        <p:nvPicPr>
          <p:cNvPr id="1041" name="droppedImage.pdf"/>
          <p:cNvPicPr>
            <a:picLocks noChangeAspect="1"/>
          </p:cNvPicPr>
          <p:nvPr/>
        </p:nvPicPr>
        <p:blipFill>
          <a:blip r:embed="rId5">
            <a:alphaModFix amt="50000"/>
            <a:extLst/>
          </a:blip>
          <a:stretch>
            <a:fillRect/>
          </a:stretch>
        </p:blipFill>
        <p:spPr>
          <a:xfrm>
            <a:off x="3441700" y="7645400"/>
            <a:ext cx="6121400" cy="635000"/>
          </a:xfrm>
          <a:prstGeom prst="rect">
            <a:avLst/>
          </a:prstGeom>
          <a:ln w="12700">
            <a:miter lim="400000"/>
          </a:ln>
        </p:spPr>
      </p:pic>
      <p:sp>
        <p:nvSpPr>
          <p:cNvPr id="1042" name="Shape 1042"/>
          <p:cNvSpPr/>
          <p:nvPr/>
        </p:nvSpPr>
        <p:spPr>
          <a:xfrm>
            <a:off x="5247698" y="2540000"/>
            <a:ext cx="880542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and</a:t>
            </a:r>
          </a:p>
        </p:txBody>
      </p:sp>
      <p:sp>
        <p:nvSpPr>
          <p:cNvPr id="1043" name="Shape 1043"/>
          <p:cNvSpPr/>
          <p:nvPr/>
        </p:nvSpPr>
        <p:spPr>
          <a:xfrm>
            <a:off x="1968500" y="1136650"/>
            <a:ext cx="9067800" cy="7467600"/>
          </a:xfrm>
          <a:prstGeom prst="rect">
            <a:avLst/>
          </a:prstGeom>
          <a:solidFill>
            <a:srgbClr val="D6D6D6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5000"/>
            </a:pPr>
          </a:p>
          <a:p>
            <a:pPr>
              <a:defRPr sz="5000"/>
            </a:pPr>
          </a:p>
          <a:p>
            <a:pPr>
              <a:defRPr sz="5000"/>
            </a:pPr>
          </a:p>
          <a:p>
            <a:pPr>
              <a:defRPr sz="5000"/>
            </a:pPr>
          </a:p>
          <a:p>
            <a:pPr>
              <a:defRPr sz="5000"/>
            </a:pPr>
          </a:p>
          <a:p>
            <a:pPr>
              <a:defRPr sz="5000"/>
            </a:pPr>
          </a:p>
          <a:p>
            <a:pPr>
              <a:defRPr sz="5000"/>
            </a:pPr>
          </a:p>
          <a:p>
            <a:pPr>
              <a:defRPr sz="5000"/>
            </a:pPr>
          </a:p>
          <a:p>
            <a:pPr>
              <a:defRPr sz="5000"/>
            </a:pPr>
          </a:p>
        </p:txBody>
      </p:sp>
      <p:grpSp>
        <p:nvGrpSpPr>
          <p:cNvPr id="1046" name="Group 1046"/>
          <p:cNvGrpSpPr/>
          <p:nvPr/>
        </p:nvGrpSpPr>
        <p:grpSpPr>
          <a:xfrm>
            <a:off x="2413000" y="2400300"/>
            <a:ext cx="3175000" cy="1964532"/>
            <a:chOff x="0" y="0"/>
            <a:chExt cx="3175000" cy="1964531"/>
          </a:xfrm>
        </p:grpSpPr>
        <p:pic>
          <p:nvPicPr>
            <p:cNvPr id="1044" name="droppedImage.pdf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0" y="0"/>
              <a:ext cx="3175000" cy="196453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045" name="Shape 1045"/>
            <p:cNvSpPr/>
            <p:nvPr/>
          </p:nvSpPr>
          <p:spPr>
            <a:xfrm>
              <a:off x="1062235" y="1193800"/>
              <a:ext cx="1670498" cy="6604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3800"/>
              </a:lvl1pPr>
            </a:lstStyle>
            <a:p>
              <a:pPr/>
              <a:r>
                <a:t>forward</a:t>
              </a:r>
            </a:p>
          </p:txBody>
        </p:sp>
      </p:grpSp>
      <p:grpSp>
        <p:nvGrpSpPr>
          <p:cNvPr id="1049" name="Group 1049"/>
          <p:cNvGrpSpPr/>
          <p:nvPr/>
        </p:nvGrpSpPr>
        <p:grpSpPr>
          <a:xfrm>
            <a:off x="6388100" y="2057400"/>
            <a:ext cx="3810000" cy="3155950"/>
            <a:chOff x="0" y="0"/>
            <a:chExt cx="3810000" cy="3155950"/>
          </a:xfrm>
        </p:grpSpPr>
        <p:pic>
          <p:nvPicPr>
            <p:cNvPr id="1047" name="droppedImage.pdf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0" y="0"/>
              <a:ext cx="3810000" cy="23622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048" name="Shape 1048"/>
            <p:cNvSpPr/>
            <p:nvPr/>
          </p:nvSpPr>
          <p:spPr>
            <a:xfrm>
              <a:off x="219385" y="2495550"/>
              <a:ext cx="3360775" cy="6604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3800"/>
              </a:lvl1pPr>
            </a:lstStyle>
            <a:p>
              <a:pPr/>
              <a:r>
                <a:t>(left) rectangular</a:t>
              </a:r>
            </a:p>
          </p:txBody>
        </p:sp>
      </p:grpSp>
      <p:sp>
        <p:nvSpPr>
          <p:cNvPr id="1050" name="Shape 1050"/>
          <p:cNvSpPr/>
          <p:nvPr/>
        </p:nvSpPr>
        <p:spPr>
          <a:xfrm>
            <a:off x="6020829" y="1295400"/>
            <a:ext cx="952687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Use</a:t>
            </a:r>
          </a:p>
        </p:txBody>
      </p:sp>
      <p:sp>
        <p:nvSpPr>
          <p:cNvPr id="1051" name="Shape 1051"/>
          <p:cNvSpPr/>
          <p:nvPr/>
        </p:nvSpPr>
        <p:spPr>
          <a:xfrm>
            <a:off x="3528330" y="5384800"/>
            <a:ext cx="5950968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Symplectic Euler Method A</a:t>
            </a:r>
          </a:p>
        </p:txBody>
      </p:sp>
      <p:pic>
        <p:nvPicPr>
          <p:cNvPr id="1052" name="droppedImage.pdf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2120900" y="6375400"/>
            <a:ext cx="4826000" cy="609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053" name="droppedImage.pdf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2108200" y="7416800"/>
            <a:ext cx="8851900" cy="7239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5" name="droppedImage.pdf"/>
          <p:cNvPicPr>
            <a:picLocks noChangeAspect="1"/>
          </p:cNvPicPr>
          <p:nvPr/>
        </p:nvPicPr>
        <p:blipFill>
          <a:blip r:embed="rId2">
            <a:alphaModFix amt="50000"/>
            <a:extLst/>
          </a:blip>
          <a:stretch>
            <a:fillRect/>
          </a:stretch>
        </p:blipFill>
        <p:spPr>
          <a:xfrm>
            <a:off x="4191000" y="8382000"/>
            <a:ext cx="5461000" cy="584200"/>
          </a:xfrm>
          <a:prstGeom prst="rect">
            <a:avLst/>
          </a:prstGeom>
          <a:ln w="12700">
            <a:miter lim="400000"/>
          </a:ln>
        </p:spPr>
      </p:pic>
      <p:sp>
        <p:nvSpPr>
          <p:cNvPr id="1056" name="Shape 1056"/>
          <p:cNvSpPr/>
          <p:nvPr/>
        </p:nvSpPr>
        <p:spPr>
          <a:xfrm>
            <a:off x="2273486" y="419100"/>
            <a:ext cx="8447373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Discrete Variational Integrator Scheme</a:t>
            </a:r>
          </a:p>
        </p:txBody>
      </p:sp>
      <p:sp>
        <p:nvSpPr>
          <p:cNvPr id="1057" name="Shape 1057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1058" name="droppedImage.pdf"/>
          <p:cNvPicPr>
            <a:picLocks noChangeAspect="1"/>
          </p:cNvPicPr>
          <p:nvPr/>
        </p:nvPicPr>
        <p:blipFill>
          <a:blip r:embed="rId3">
            <a:alphaModFix amt="50000"/>
            <a:extLst/>
          </a:blip>
          <a:stretch>
            <a:fillRect/>
          </a:stretch>
        </p:blipFill>
        <p:spPr>
          <a:xfrm>
            <a:off x="2705100" y="5524500"/>
            <a:ext cx="7581900" cy="673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059" name="droppedImage.pdf"/>
          <p:cNvPicPr>
            <a:picLocks noChangeAspect="1"/>
          </p:cNvPicPr>
          <p:nvPr/>
        </p:nvPicPr>
        <p:blipFill>
          <a:blip r:embed="rId4">
            <a:alphaModFix amt="50000"/>
            <a:extLst/>
          </a:blip>
          <a:stretch>
            <a:fillRect/>
          </a:stretch>
        </p:blipFill>
        <p:spPr>
          <a:xfrm>
            <a:off x="2755900" y="6616700"/>
            <a:ext cx="4851400" cy="609600"/>
          </a:xfrm>
          <a:prstGeom prst="rect">
            <a:avLst/>
          </a:prstGeom>
          <a:ln w="12700">
            <a:miter lim="400000"/>
          </a:ln>
        </p:spPr>
      </p:pic>
      <p:sp>
        <p:nvSpPr>
          <p:cNvPr id="1060" name="Shape 1060"/>
          <p:cNvSpPr/>
          <p:nvPr/>
        </p:nvSpPr>
        <p:spPr>
          <a:xfrm>
            <a:off x="4428703" y="4622800"/>
            <a:ext cx="4136939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Semi-implicit Euler</a:t>
            </a:r>
          </a:p>
        </p:txBody>
      </p:sp>
      <p:sp>
        <p:nvSpPr>
          <p:cNvPr id="1061" name="Shape 1061"/>
          <p:cNvSpPr/>
          <p:nvPr/>
        </p:nvSpPr>
        <p:spPr>
          <a:xfrm>
            <a:off x="3931375" y="1270000"/>
            <a:ext cx="5131595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u="sng">
                <a:solidFill>
                  <a:srgbClr val="0096FF"/>
                </a:solidFill>
              </a:defRPr>
            </a:lvl1pPr>
          </a:lstStyle>
          <a:p>
            <a:pPr/>
            <a:r>
              <a:t>discrete Euler-Lagrange</a:t>
            </a:r>
          </a:p>
        </p:txBody>
      </p:sp>
      <p:pic>
        <p:nvPicPr>
          <p:cNvPr id="1062" name="droppedImage.pdf"/>
          <p:cNvPicPr>
            <a:picLocks noChangeAspect="1"/>
          </p:cNvPicPr>
          <p:nvPr/>
        </p:nvPicPr>
        <p:blipFill>
          <a:blip r:embed="rId5">
            <a:alphaModFix amt="50000"/>
            <a:extLst/>
          </a:blip>
          <a:stretch>
            <a:fillRect/>
          </a:stretch>
        </p:blipFill>
        <p:spPr>
          <a:xfrm>
            <a:off x="3441700" y="7645400"/>
            <a:ext cx="6121400" cy="635000"/>
          </a:xfrm>
          <a:prstGeom prst="rect">
            <a:avLst/>
          </a:prstGeom>
          <a:ln w="12700">
            <a:miter lim="400000"/>
          </a:ln>
        </p:spPr>
      </p:pic>
      <p:sp>
        <p:nvSpPr>
          <p:cNvPr id="1063" name="Shape 1063"/>
          <p:cNvSpPr/>
          <p:nvPr/>
        </p:nvSpPr>
        <p:spPr>
          <a:xfrm>
            <a:off x="5247698" y="2540000"/>
            <a:ext cx="880542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and</a:t>
            </a:r>
          </a:p>
        </p:txBody>
      </p:sp>
      <p:sp>
        <p:nvSpPr>
          <p:cNvPr id="1064" name="Shape 1064"/>
          <p:cNvSpPr/>
          <p:nvPr/>
        </p:nvSpPr>
        <p:spPr>
          <a:xfrm>
            <a:off x="1968500" y="1136650"/>
            <a:ext cx="9067800" cy="7467600"/>
          </a:xfrm>
          <a:prstGeom prst="rect">
            <a:avLst/>
          </a:prstGeom>
          <a:solidFill>
            <a:srgbClr val="D6D6D6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5000"/>
            </a:pPr>
          </a:p>
          <a:p>
            <a:pPr>
              <a:defRPr sz="5000"/>
            </a:pPr>
          </a:p>
          <a:p>
            <a:pPr>
              <a:defRPr sz="5000"/>
            </a:pPr>
          </a:p>
          <a:p>
            <a:pPr>
              <a:defRPr sz="5000"/>
            </a:pPr>
          </a:p>
          <a:p>
            <a:pPr>
              <a:defRPr sz="5000"/>
            </a:pPr>
          </a:p>
          <a:p>
            <a:pPr>
              <a:defRPr sz="5000"/>
            </a:pPr>
          </a:p>
          <a:p>
            <a:pPr>
              <a:defRPr sz="5000"/>
            </a:pPr>
          </a:p>
          <a:p>
            <a:pPr>
              <a:defRPr sz="5000"/>
            </a:pPr>
          </a:p>
          <a:p>
            <a:pPr>
              <a:defRPr sz="5000"/>
            </a:pPr>
          </a:p>
        </p:txBody>
      </p:sp>
      <p:grpSp>
        <p:nvGrpSpPr>
          <p:cNvPr id="1067" name="Group 1067"/>
          <p:cNvGrpSpPr/>
          <p:nvPr/>
        </p:nvGrpSpPr>
        <p:grpSpPr>
          <a:xfrm>
            <a:off x="6388100" y="2057400"/>
            <a:ext cx="3810000" cy="3155950"/>
            <a:chOff x="0" y="0"/>
            <a:chExt cx="3810000" cy="3155950"/>
          </a:xfrm>
        </p:grpSpPr>
        <p:pic>
          <p:nvPicPr>
            <p:cNvPr id="1065" name="droppedImage.pdf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0" y="0"/>
              <a:ext cx="3810000" cy="23622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066" name="Shape 1066"/>
            <p:cNvSpPr/>
            <p:nvPr/>
          </p:nvSpPr>
          <p:spPr>
            <a:xfrm>
              <a:off x="219385" y="2495550"/>
              <a:ext cx="3360775" cy="6604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3800"/>
              </a:lvl1pPr>
            </a:lstStyle>
            <a:p>
              <a:pPr/>
              <a:r>
                <a:t>(left) rectangular</a:t>
              </a:r>
            </a:p>
          </p:txBody>
        </p:sp>
      </p:grpSp>
      <p:sp>
        <p:nvSpPr>
          <p:cNvPr id="1068" name="Shape 1068"/>
          <p:cNvSpPr/>
          <p:nvPr/>
        </p:nvSpPr>
        <p:spPr>
          <a:xfrm>
            <a:off x="6020829" y="1295400"/>
            <a:ext cx="952687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Use</a:t>
            </a:r>
          </a:p>
        </p:txBody>
      </p:sp>
      <p:sp>
        <p:nvSpPr>
          <p:cNvPr id="1069" name="Shape 1069"/>
          <p:cNvSpPr/>
          <p:nvPr/>
        </p:nvSpPr>
        <p:spPr>
          <a:xfrm>
            <a:off x="3529372" y="5384800"/>
            <a:ext cx="5948884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Symplectic Euler Method B</a:t>
            </a:r>
          </a:p>
        </p:txBody>
      </p:sp>
      <p:grpSp>
        <p:nvGrpSpPr>
          <p:cNvPr id="1072" name="Group 1072"/>
          <p:cNvGrpSpPr/>
          <p:nvPr/>
        </p:nvGrpSpPr>
        <p:grpSpPr>
          <a:xfrm>
            <a:off x="2413000" y="2405062"/>
            <a:ext cx="3175000" cy="1964532"/>
            <a:chOff x="0" y="0"/>
            <a:chExt cx="3175000" cy="1964531"/>
          </a:xfrm>
        </p:grpSpPr>
        <p:pic>
          <p:nvPicPr>
            <p:cNvPr id="1070" name="droppedImage.pdf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0" y="0"/>
              <a:ext cx="3175000" cy="196453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071" name="Shape 1071"/>
            <p:cNvSpPr/>
            <p:nvPr/>
          </p:nvSpPr>
          <p:spPr>
            <a:xfrm>
              <a:off x="908564" y="1189037"/>
              <a:ext cx="1986968" cy="6604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3800"/>
              </a:lvl1pPr>
            </a:lstStyle>
            <a:p>
              <a:pPr/>
              <a:r>
                <a:t>backward</a:t>
              </a:r>
            </a:p>
          </p:txBody>
        </p:sp>
      </p:grpSp>
      <p:pic>
        <p:nvPicPr>
          <p:cNvPr id="1073" name="droppedImage.pdf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2463800" y="7632700"/>
            <a:ext cx="5461000" cy="609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074" name="droppedImage.pdf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2476500" y="6362700"/>
            <a:ext cx="8216900" cy="7239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6" name="Shape 1076"/>
          <p:cNvSpPr/>
          <p:nvPr/>
        </p:nvSpPr>
        <p:spPr>
          <a:xfrm>
            <a:off x="3625217" y="419100"/>
            <a:ext cx="5743911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Time Integration Schemes</a:t>
            </a:r>
          </a:p>
        </p:txBody>
      </p:sp>
      <p:sp>
        <p:nvSpPr>
          <p:cNvPr id="1077" name="Shape 1077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078" name="Shape 1078"/>
          <p:cNvSpPr/>
          <p:nvPr/>
        </p:nvSpPr>
        <p:spPr>
          <a:xfrm>
            <a:off x="1194922" y="1911350"/>
            <a:ext cx="10617201" cy="1346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Great... we know how to derive a variational integrator, but what other integrators are there?</a:t>
            </a:r>
          </a:p>
        </p:txBody>
      </p:sp>
      <p:sp>
        <p:nvSpPr>
          <p:cNvPr id="1079" name="Shape 1079"/>
          <p:cNvSpPr/>
          <p:nvPr/>
        </p:nvSpPr>
        <p:spPr>
          <a:xfrm>
            <a:off x="1193800" y="4006849"/>
            <a:ext cx="10617200" cy="723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Where do they come from?</a:t>
            </a:r>
          </a:p>
        </p:txBody>
      </p:sp>
      <p:sp>
        <p:nvSpPr>
          <p:cNvPr id="1080" name="Shape 1080"/>
          <p:cNvSpPr/>
          <p:nvPr/>
        </p:nvSpPr>
        <p:spPr>
          <a:xfrm>
            <a:off x="1193800" y="7188199"/>
            <a:ext cx="10617200" cy="723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How do they compare?</a:t>
            </a:r>
          </a:p>
        </p:txBody>
      </p:sp>
      <p:sp>
        <p:nvSpPr>
          <p:cNvPr id="1081" name="Shape 1081"/>
          <p:cNvSpPr/>
          <p:nvPr/>
        </p:nvSpPr>
        <p:spPr>
          <a:xfrm>
            <a:off x="1193800" y="5600699"/>
            <a:ext cx="10617200" cy="723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Why are they used?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3" name="Shape 1083"/>
          <p:cNvSpPr/>
          <p:nvPr/>
        </p:nvSpPr>
        <p:spPr>
          <a:xfrm>
            <a:off x="2932943" y="419100"/>
            <a:ext cx="7128459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First Order Integration Schemes</a:t>
            </a:r>
          </a:p>
        </p:txBody>
      </p:sp>
      <p:sp>
        <p:nvSpPr>
          <p:cNvPr id="1084" name="Shape 1084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085" name="Shape 1085"/>
          <p:cNvSpPr/>
          <p:nvPr/>
        </p:nvSpPr>
        <p:spPr>
          <a:xfrm>
            <a:off x="5026304" y="1574800"/>
            <a:ext cx="2941737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Explicit Euler</a:t>
            </a:r>
          </a:p>
        </p:txBody>
      </p:sp>
      <p:sp>
        <p:nvSpPr>
          <p:cNvPr id="1086" name="Shape 1086"/>
          <p:cNvSpPr/>
          <p:nvPr/>
        </p:nvSpPr>
        <p:spPr>
          <a:xfrm>
            <a:off x="245138" y="3111500"/>
            <a:ext cx="12509860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Use (forward) first order Taylor approximation of motion</a:t>
            </a:r>
          </a:p>
        </p:txBody>
      </p:sp>
      <p:pic>
        <p:nvPicPr>
          <p:cNvPr id="1087" name="dropped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50900" y="4406900"/>
            <a:ext cx="11303000" cy="1346200"/>
          </a:xfrm>
          <a:prstGeom prst="rect">
            <a:avLst/>
          </a:prstGeom>
          <a:ln w="12700">
            <a:miter lim="400000"/>
          </a:ln>
        </p:spPr>
      </p:pic>
      <p:sp>
        <p:nvSpPr>
          <p:cNvPr id="1088" name="Shape 1088"/>
          <p:cNvSpPr/>
          <p:nvPr/>
        </p:nvSpPr>
        <p:spPr>
          <a:xfrm>
            <a:off x="495300" y="4470400"/>
            <a:ext cx="7416800" cy="2908300"/>
          </a:xfrm>
          <a:prstGeom prst="roundRect">
            <a:avLst>
              <a:gd name="adj" fmla="val 6550"/>
            </a:avLst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pic>
        <p:nvPicPr>
          <p:cNvPr id="1089" name="dropped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38200" y="5892800"/>
            <a:ext cx="11531600" cy="1397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1" name="Shape 1091"/>
          <p:cNvSpPr/>
          <p:nvPr/>
        </p:nvSpPr>
        <p:spPr>
          <a:xfrm>
            <a:off x="2932943" y="419100"/>
            <a:ext cx="7128459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First Order Integration Schemes</a:t>
            </a:r>
          </a:p>
        </p:txBody>
      </p:sp>
      <p:sp>
        <p:nvSpPr>
          <p:cNvPr id="1092" name="Shape 1092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093" name="Shape 1093"/>
          <p:cNvSpPr/>
          <p:nvPr/>
        </p:nvSpPr>
        <p:spPr>
          <a:xfrm>
            <a:off x="5026304" y="1574800"/>
            <a:ext cx="2941737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Explicit Euler</a:t>
            </a:r>
          </a:p>
        </p:txBody>
      </p:sp>
      <p:pic>
        <p:nvPicPr>
          <p:cNvPr id="1094" name="dropped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454400" y="4191000"/>
            <a:ext cx="6946900" cy="635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095" name="dropped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454400" y="2755900"/>
            <a:ext cx="6946900" cy="6350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099" name="Group 1099"/>
          <p:cNvGrpSpPr/>
          <p:nvPr/>
        </p:nvGrpSpPr>
        <p:grpSpPr>
          <a:xfrm>
            <a:off x="1968500" y="5435600"/>
            <a:ext cx="9931400" cy="3060700"/>
            <a:chOff x="0" y="0"/>
            <a:chExt cx="9931400" cy="3060700"/>
          </a:xfrm>
        </p:grpSpPr>
        <p:pic>
          <p:nvPicPr>
            <p:cNvPr id="1096" name="droppedImage.pdf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2032000" y="1092200"/>
              <a:ext cx="4991100" cy="6731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097" name="Shape 1097"/>
            <p:cNvSpPr/>
            <p:nvPr/>
          </p:nvSpPr>
          <p:spPr>
            <a:xfrm>
              <a:off x="2524162" y="0"/>
              <a:ext cx="3913213" cy="7239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use Newton’s law</a:t>
              </a:r>
            </a:p>
          </p:txBody>
        </p:sp>
        <p:pic>
          <p:nvPicPr>
            <p:cNvPr id="1098" name="droppedImage.pdf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2387600"/>
              <a:ext cx="9931400" cy="6731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099" grpId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1" name="Shape 1101"/>
          <p:cNvSpPr/>
          <p:nvPr/>
        </p:nvSpPr>
        <p:spPr>
          <a:xfrm>
            <a:off x="2932943" y="419100"/>
            <a:ext cx="7128459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First Order Integration Schemes</a:t>
            </a:r>
          </a:p>
        </p:txBody>
      </p:sp>
      <p:sp>
        <p:nvSpPr>
          <p:cNvPr id="1102" name="Shape 1102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103" name="Shape 1103"/>
          <p:cNvSpPr/>
          <p:nvPr/>
        </p:nvSpPr>
        <p:spPr>
          <a:xfrm>
            <a:off x="5026304" y="1498600"/>
            <a:ext cx="2941737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Explicit Euler</a:t>
            </a:r>
          </a:p>
        </p:txBody>
      </p:sp>
      <p:sp>
        <p:nvSpPr>
          <p:cNvPr id="1104" name="Shape 1104"/>
          <p:cNvSpPr/>
          <p:nvPr/>
        </p:nvSpPr>
        <p:spPr>
          <a:xfrm>
            <a:off x="650118" y="5054600"/>
            <a:ext cx="11702728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Cheap to compute -- explicit dependence of variables</a:t>
            </a:r>
          </a:p>
        </p:txBody>
      </p:sp>
      <p:sp>
        <p:nvSpPr>
          <p:cNvPr id="1105" name="Shape 1105"/>
          <p:cNvSpPr/>
          <p:nvPr/>
        </p:nvSpPr>
        <p:spPr>
          <a:xfrm>
            <a:off x="4158425" y="6959600"/>
            <a:ext cx="4681278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adds artificial driving </a:t>
            </a:r>
          </a:p>
        </p:txBody>
      </p:sp>
      <p:sp>
        <p:nvSpPr>
          <p:cNvPr id="1106" name="Shape 1106"/>
          <p:cNvSpPr/>
          <p:nvPr/>
        </p:nvSpPr>
        <p:spPr>
          <a:xfrm>
            <a:off x="6213400" y="6019800"/>
            <a:ext cx="825327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but</a:t>
            </a:r>
          </a:p>
        </p:txBody>
      </p:sp>
      <p:sp>
        <p:nvSpPr>
          <p:cNvPr id="1107" name="Shape 1107"/>
          <p:cNvSpPr/>
          <p:nvPr/>
        </p:nvSpPr>
        <p:spPr>
          <a:xfrm>
            <a:off x="-2512" y="7778750"/>
            <a:ext cx="12992101" cy="1346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“unstable” for large time steps</a:t>
            </a:r>
          </a:p>
          <a:p>
            <a:pPr/>
            <a:r>
              <a:t>(drastically deviates from true trajectories)</a:t>
            </a:r>
          </a:p>
        </p:txBody>
      </p:sp>
      <p:pic>
        <p:nvPicPr>
          <p:cNvPr id="1108" name="dropped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946400" y="2654300"/>
            <a:ext cx="4826000" cy="609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109" name="dropped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959100" y="3695700"/>
            <a:ext cx="8216900" cy="7239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/>
          <p:nvPr/>
        </p:nvSpPr>
        <p:spPr>
          <a:xfrm>
            <a:off x="1512422" y="1435099"/>
            <a:ext cx="9982201" cy="723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A </a:t>
            </a:r>
            <a:r>
              <a:rPr u="sng">
                <a:solidFill>
                  <a:srgbClr val="0096FF"/>
                </a:solidFill>
              </a:rPr>
              <a:t>physical path</a:t>
            </a:r>
            <a:r>
              <a:t> satisfies the vector equation</a:t>
            </a:r>
          </a:p>
        </p:txBody>
      </p:sp>
      <p:sp>
        <p:nvSpPr>
          <p:cNvPr id="187" name="Shape 187"/>
          <p:cNvSpPr/>
          <p:nvPr/>
        </p:nvSpPr>
        <p:spPr>
          <a:xfrm>
            <a:off x="4056000" y="419100"/>
            <a:ext cx="4882345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Newtonian Mechanics</a:t>
            </a:r>
          </a:p>
        </p:txBody>
      </p:sp>
      <p:sp>
        <p:nvSpPr>
          <p:cNvPr id="188" name="Shape 188"/>
          <p:cNvSpPr/>
          <p:nvPr/>
        </p:nvSpPr>
        <p:spPr>
          <a:xfrm>
            <a:off x="2499828" y="6642100"/>
            <a:ext cx="7369375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Worked out using force balancing</a:t>
            </a:r>
          </a:p>
        </p:txBody>
      </p:sp>
      <p:grpSp>
        <p:nvGrpSpPr>
          <p:cNvPr id="196" name="Group 196"/>
          <p:cNvGrpSpPr/>
          <p:nvPr/>
        </p:nvGrpSpPr>
        <p:grpSpPr>
          <a:xfrm>
            <a:off x="2667000" y="2451100"/>
            <a:ext cx="8394700" cy="3759200"/>
            <a:chOff x="0" y="0"/>
            <a:chExt cx="8394700" cy="3759200"/>
          </a:xfrm>
        </p:grpSpPr>
        <p:sp>
          <p:nvSpPr>
            <p:cNvPr id="189" name="Shape 189"/>
            <p:cNvSpPr/>
            <p:nvPr/>
          </p:nvSpPr>
          <p:spPr>
            <a:xfrm>
              <a:off x="285750" y="584200"/>
              <a:ext cx="635000" cy="3175000"/>
            </a:xfrm>
            <a:prstGeom prst="rect">
              <a:avLst/>
            </a:prstGeom>
            <a:solidFill>
              <a:srgbClr val="D783FF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190" name="Shape 190"/>
            <p:cNvSpPr/>
            <p:nvPr/>
          </p:nvSpPr>
          <p:spPr>
            <a:xfrm>
              <a:off x="2120900" y="584200"/>
              <a:ext cx="3175000" cy="3175000"/>
            </a:xfrm>
            <a:prstGeom prst="rect">
              <a:avLst/>
            </a:prstGeom>
            <a:solidFill>
              <a:srgbClr val="D783FF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191" name="Shape 191"/>
            <p:cNvSpPr/>
            <p:nvPr/>
          </p:nvSpPr>
          <p:spPr>
            <a:xfrm>
              <a:off x="5588000" y="584200"/>
              <a:ext cx="635000" cy="3175000"/>
            </a:xfrm>
            <a:prstGeom prst="rect">
              <a:avLst/>
            </a:prstGeom>
            <a:solidFill>
              <a:srgbClr val="D783FF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pic>
          <p:nvPicPr>
            <p:cNvPr id="192" name="droppedImage.pdf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257300" y="2070100"/>
              <a:ext cx="520700" cy="1905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93" name="droppedImage.pdf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12700"/>
              <a:ext cx="1219200" cy="4699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94" name="droppedImage.pdf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3124200" y="127000"/>
              <a:ext cx="1168400" cy="2413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95" name="droppedImage.pdf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5664200" y="0"/>
              <a:ext cx="2730500" cy="3683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97" name="Shape 197"/>
          <p:cNvSpPr/>
          <p:nvPr/>
        </p:nvSpPr>
        <p:spPr>
          <a:xfrm>
            <a:off x="925872" y="7658100"/>
            <a:ext cx="10513517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Difficult to compute with Cartesian coordinates</a:t>
            </a:r>
          </a:p>
        </p:txBody>
      </p:sp>
      <p:pic>
        <p:nvPicPr>
          <p:cNvPr id="198" name="droppedImage.pdf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2997200" y="4241800"/>
            <a:ext cx="558800" cy="533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99" name="droppedImage.pdf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6007100" y="4330700"/>
            <a:ext cx="635000" cy="355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00" name="droppedImage.pdf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8407400" y="4178300"/>
            <a:ext cx="342900" cy="660400"/>
          </a:xfrm>
          <a:prstGeom prst="rect">
            <a:avLst/>
          </a:prstGeom>
          <a:ln w="12700">
            <a:miter lim="400000"/>
          </a:ln>
        </p:spPr>
      </p:pic>
      <p:sp>
        <p:nvSpPr>
          <p:cNvPr id="201" name="Shape 201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1" name="Shape 1111"/>
          <p:cNvSpPr/>
          <p:nvPr/>
        </p:nvSpPr>
        <p:spPr>
          <a:xfrm>
            <a:off x="5026304" y="419100"/>
            <a:ext cx="2941737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Explicit Euler</a:t>
            </a:r>
          </a:p>
        </p:txBody>
      </p:sp>
      <p:pic>
        <p:nvPicPr>
          <p:cNvPr id="1112" name="explicit-1.mov"/>
          <p:cNvPicPr>
            <a:picLocks noChangeAspect="0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>
            <a:extLst/>
          </a:blip>
          <a:stretch>
            <a:fillRect/>
          </a:stretch>
        </p:blipFill>
        <p:spPr>
          <a:xfrm>
            <a:off x="4216400" y="2590800"/>
            <a:ext cx="4572000" cy="4572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113" name="droppedImage.pd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25500" y="1524000"/>
            <a:ext cx="3175000" cy="3175000"/>
          </a:xfrm>
          <a:prstGeom prst="rect">
            <a:avLst/>
          </a:prstGeom>
          <a:ln w="12700">
            <a:miter lim="400000"/>
          </a:ln>
        </p:spPr>
      </p:pic>
      <p:sp>
        <p:nvSpPr>
          <p:cNvPr id="1114" name="Shape 1114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1115" name="droppedImage.pdf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2070100" y="5041900"/>
            <a:ext cx="673100" cy="406400"/>
          </a:xfrm>
          <a:prstGeom prst="rect">
            <a:avLst/>
          </a:prstGeom>
          <a:ln w="12700">
            <a:miter lim="400000"/>
          </a:ln>
        </p:spPr>
      </p:pic>
      <p:sp>
        <p:nvSpPr>
          <p:cNvPr id="1116" name="Shape 1116"/>
          <p:cNvSpPr/>
          <p:nvPr/>
        </p:nvSpPr>
        <p:spPr>
          <a:xfrm>
            <a:off x="927174" y="5492750"/>
            <a:ext cx="2958233" cy="508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800"/>
            </a:lvl1pPr>
          </a:lstStyle>
          <a:p>
            <a:pPr/>
            <a:r>
              <a:t>step size in seconds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after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50" fill="hold"/>
                                        <p:tgtEl>
                                          <p:spTgt spid="11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video fullScrn="0">
              <p:cMediaNode mute="0" showWhenStopped="1" numSld="1" vol="100000">
                <p:cTn id="7" fill="hold" display="0">
                  <p:stCondLst>
                    <p:cond delay="indefinite"/>
                  </p:stCondLst>
                </p:cTn>
                <p:tgtEl>
                  <p:spTgt spid="1112"/>
                </p:tgtEl>
              </p:cMediaNode>
            </p:video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8" name="Shape 1118"/>
          <p:cNvSpPr/>
          <p:nvPr/>
        </p:nvSpPr>
        <p:spPr>
          <a:xfrm>
            <a:off x="3100282" y="419100"/>
            <a:ext cx="6793781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Explicit:  Time Step Refinement</a:t>
            </a:r>
          </a:p>
        </p:txBody>
      </p:sp>
      <p:pic>
        <p:nvPicPr>
          <p:cNvPr id="1119" name="dropped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004300" y="5194300"/>
            <a:ext cx="3175000" cy="3175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120" name="dropped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25500" y="1524000"/>
            <a:ext cx="3175000" cy="3175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121" name="droppedImag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876800" y="1524000"/>
            <a:ext cx="3175000" cy="3175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122" name="droppedImage.pd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9004300" y="1524000"/>
            <a:ext cx="3175000" cy="3175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123" name="droppedImage.pdf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825500" y="5194300"/>
            <a:ext cx="3175000" cy="3175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124" name="droppedImage.pdf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4876800" y="5194300"/>
            <a:ext cx="3175000" cy="3175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125" name="droppedImage.pdf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2070100" y="5041900"/>
            <a:ext cx="673100" cy="406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126" name="droppedImage.pdf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6159500" y="5041900"/>
            <a:ext cx="685800" cy="406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127" name="droppedImage.pdf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10248900" y="5041900"/>
            <a:ext cx="673100" cy="406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128" name="droppedImage.pdf"/>
          <p:cNvPicPr>
            <a:picLocks noChangeAspect="1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2070100" y="8610600"/>
            <a:ext cx="673100" cy="406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129" name="droppedImage.pdf"/>
          <p:cNvPicPr>
            <a:picLocks noChangeAspect="1"/>
          </p:cNvPicPr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6083300" y="8610600"/>
            <a:ext cx="838200" cy="406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130" name="droppedImage.pdf"/>
          <p:cNvPicPr>
            <a:picLocks noChangeAspect="1"/>
          </p:cNvPicPr>
          <p:nvPr/>
        </p:nvPicPr>
        <p:blipFill>
          <a:blip r:embed="rId13">
            <a:extLst/>
          </a:blip>
          <a:stretch>
            <a:fillRect/>
          </a:stretch>
        </p:blipFill>
        <p:spPr>
          <a:xfrm>
            <a:off x="10172700" y="8610600"/>
            <a:ext cx="825500" cy="406400"/>
          </a:xfrm>
          <a:prstGeom prst="rect">
            <a:avLst/>
          </a:prstGeom>
          <a:ln w="12700">
            <a:miter lim="400000"/>
          </a:ln>
        </p:spPr>
      </p:pic>
      <p:sp>
        <p:nvSpPr>
          <p:cNvPr id="1131" name="Shape 1131"/>
          <p:cNvSpPr/>
          <p:nvPr/>
        </p:nvSpPr>
        <p:spPr>
          <a:xfrm>
            <a:off x="927174" y="5492750"/>
            <a:ext cx="2958233" cy="508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800"/>
            </a:lvl1pPr>
          </a:lstStyle>
          <a:p>
            <a:pPr/>
            <a:r>
              <a:t>step size in seconds</a:t>
            </a:r>
          </a:p>
        </p:txBody>
      </p:sp>
      <p:sp>
        <p:nvSpPr>
          <p:cNvPr id="1132" name="Shape 1132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4" name="Shape 1134"/>
          <p:cNvSpPr/>
          <p:nvPr/>
        </p:nvSpPr>
        <p:spPr>
          <a:xfrm>
            <a:off x="2932943" y="419100"/>
            <a:ext cx="7128459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First Order Integration Schemes</a:t>
            </a:r>
          </a:p>
        </p:txBody>
      </p:sp>
      <p:sp>
        <p:nvSpPr>
          <p:cNvPr id="1135" name="Shape 1135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136" name="Shape 1136"/>
          <p:cNvSpPr/>
          <p:nvPr/>
        </p:nvSpPr>
        <p:spPr>
          <a:xfrm>
            <a:off x="3919785" y="1498600"/>
            <a:ext cx="5154775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Explicit (forward) Euler</a:t>
            </a:r>
          </a:p>
        </p:txBody>
      </p:sp>
      <p:sp>
        <p:nvSpPr>
          <p:cNvPr id="1137" name="Shape 1137"/>
          <p:cNvSpPr/>
          <p:nvPr/>
        </p:nvSpPr>
        <p:spPr>
          <a:xfrm>
            <a:off x="3742190" y="4927600"/>
            <a:ext cx="5515757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Implicit (backward) Euler</a:t>
            </a:r>
          </a:p>
        </p:txBody>
      </p:sp>
      <p:sp>
        <p:nvSpPr>
          <p:cNvPr id="1138" name="Shape 1138"/>
          <p:cNvSpPr/>
          <p:nvPr/>
        </p:nvSpPr>
        <p:spPr>
          <a:xfrm>
            <a:off x="2103022" y="8039100"/>
            <a:ext cx="8788301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motion “implicitly” depends on variables</a:t>
            </a:r>
          </a:p>
        </p:txBody>
      </p:sp>
      <p:pic>
        <p:nvPicPr>
          <p:cNvPr id="1139" name="dropped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42900" y="1866900"/>
            <a:ext cx="2540000" cy="1571625"/>
          </a:xfrm>
          <a:prstGeom prst="rect">
            <a:avLst/>
          </a:prstGeom>
          <a:ln w="12700">
            <a:miter lim="400000"/>
          </a:ln>
        </p:spPr>
      </p:pic>
      <p:pic>
        <p:nvPicPr>
          <p:cNvPr id="1140" name="dropped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55600" y="5440362"/>
            <a:ext cx="2540000" cy="1571626"/>
          </a:xfrm>
          <a:prstGeom prst="rect">
            <a:avLst/>
          </a:prstGeom>
          <a:ln w="12700">
            <a:miter lim="400000"/>
          </a:ln>
        </p:spPr>
      </p:pic>
      <p:pic>
        <p:nvPicPr>
          <p:cNvPr id="1141" name="droppedImag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302000" y="2603500"/>
            <a:ext cx="4826000" cy="609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142" name="droppedImage.pd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302000" y="3505200"/>
            <a:ext cx="8216900" cy="7239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143" name="droppedImage.pdf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3289300" y="5905500"/>
            <a:ext cx="5461000" cy="609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144" name="droppedImage.pdf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3289300" y="6705600"/>
            <a:ext cx="8851900" cy="7239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" name="Shape 1146"/>
          <p:cNvSpPr/>
          <p:nvPr/>
        </p:nvSpPr>
        <p:spPr>
          <a:xfrm>
            <a:off x="2932943" y="419100"/>
            <a:ext cx="7128459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First Order Integration Schemes</a:t>
            </a:r>
          </a:p>
        </p:txBody>
      </p:sp>
      <p:sp>
        <p:nvSpPr>
          <p:cNvPr id="1147" name="Shape 1147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148" name="Shape 1148"/>
          <p:cNvSpPr/>
          <p:nvPr/>
        </p:nvSpPr>
        <p:spPr>
          <a:xfrm>
            <a:off x="5023600" y="1498600"/>
            <a:ext cx="2952937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Implicit Euler</a:t>
            </a:r>
          </a:p>
        </p:txBody>
      </p:sp>
      <p:sp>
        <p:nvSpPr>
          <p:cNvPr id="1149" name="Shape 1149"/>
          <p:cNvSpPr/>
          <p:nvPr/>
        </p:nvSpPr>
        <p:spPr>
          <a:xfrm>
            <a:off x="-918" y="8229599"/>
            <a:ext cx="13004801" cy="723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more expensive -- nonlinear solve for implicit variables</a:t>
            </a:r>
          </a:p>
        </p:txBody>
      </p:sp>
      <p:sp>
        <p:nvSpPr>
          <p:cNvPr id="1150" name="Shape 1150"/>
          <p:cNvSpPr/>
          <p:nvPr/>
        </p:nvSpPr>
        <p:spPr>
          <a:xfrm>
            <a:off x="3986528" y="7378700"/>
            <a:ext cx="5025071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adds artificial damping </a:t>
            </a:r>
          </a:p>
        </p:txBody>
      </p:sp>
      <p:sp>
        <p:nvSpPr>
          <p:cNvPr id="1151" name="Shape 1151"/>
          <p:cNvSpPr/>
          <p:nvPr/>
        </p:nvSpPr>
        <p:spPr>
          <a:xfrm>
            <a:off x="35588" y="4908550"/>
            <a:ext cx="12992101" cy="1346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“stable” for large time steps</a:t>
            </a:r>
          </a:p>
          <a:p>
            <a:pPr/>
            <a:r>
              <a:t>(stays close to true trajectories) </a:t>
            </a:r>
          </a:p>
        </p:txBody>
      </p:sp>
      <p:sp>
        <p:nvSpPr>
          <p:cNvPr id="1152" name="Shape 1152"/>
          <p:cNvSpPr/>
          <p:nvPr/>
        </p:nvSpPr>
        <p:spPr>
          <a:xfrm>
            <a:off x="6087671" y="6489700"/>
            <a:ext cx="825328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but</a:t>
            </a:r>
          </a:p>
        </p:txBody>
      </p:sp>
      <p:pic>
        <p:nvPicPr>
          <p:cNvPr id="1153" name="dropped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35300" y="2476500"/>
            <a:ext cx="5461000" cy="609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154" name="dropped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035300" y="3403600"/>
            <a:ext cx="8851900" cy="7239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6" name="Shape 1156"/>
          <p:cNvSpPr/>
          <p:nvPr/>
        </p:nvSpPr>
        <p:spPr>
          <a:xfrm>
            <a:off x="5020704" y="419100"/>
            <a:ext cx="2952937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Implicit Euler</a:t>
            </a:r>
          </a:p>
        </p:txBody>
      </p:sp>
      <p:pic>
        <p:nvPicPr>
          <p:cNvPr id="1157" name="dropped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25500" y="1485900"/>
            <a:ext cx="3175000" cy="3175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158" name="implicit.mov"/>
          <p:cNvPicPr>
            <a:picLocks noChangeAspect="0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>
            <a:extLst/>
          </a:blip>
          <a:stretch>
            <a:fillRect/>
          </a:stretch>
        </p:blipFill>
        <p:spPr>
          <a:xfrm>
            <a:off x="4216400" y="2590800"/>
            <a:ext cx="4572000" cy="4572000"/>
          </a:xfrm>
          <a:prstGeom prst="rect">
            <a:avLst/>
          </a:prstGeom>
          <a:ln w="12700">
            <a:miter lim="400000"/>
          </a:ln>
        </p:spPr>
      </p:pic>
      <p:sp>
        <p:nvSpPr>
          <p:cNvPr id="1159" name="Shape 1159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1160" name="droppedImage.pdf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2070100" y="5041900"/>
            <a:ext cx="673100" cy="406400"/>
          </a:xfrm>
          <a:prstGeom prst="rect">
            <a:avLst/>
          </a:prstGeom>
          <a:ln w="12700">
            <a:miter lim="400000"/>
          </a:ln>
        </p:spPr>
      </p:pic>
      <p:sp>
        <p:nvSpPr>
          <p:cNvPr id="1161" name="Shape 1161"/>
          <p:cNvSpPr/>
          <p:nvPr/>
        </p:nvSpPr>
        <p:spPr>
          <a:xfrm>
            <a:off x="927174" y="5492750"/>
            <a:ext cx="2958233" cy="508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800"/>
            </a:lvl1pPr>
          </a:lstStyle>
          <a:p>
            <a:pPr/>
            <a:r>
              <a:t>step size in seconds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after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50" fill="hold"/>
                                        <p:tgtEl>
                                          <p:spTgt spid="115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video fullScrn="0">
              <p:cMediaNode mute="0" showWhenStopped="1" numSld="1" vol="100000">
                <p:cTn id="7" fill="hold" display="0">
                  <p:stCondLst>
                    <p:cond delay="indefinite"/>
                  </p:stCondLst>
                </p:cTn>
                <p:tgtEl>
                  <p:spTgt spid="1158"/>
                </p:tgtEl>
              </p:cMediaNode>
            </p:video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3" name="dropped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928100" y="5194300"/>
            <a:ext cx="3175000" cy="3175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164" name="dropped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953000" y="5194300"/>
            <a:ext cx="3175000" cy="3175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165" name="droppedImag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01700" y="5194300"/>
            <a:ext cx="3175000" cy="3175000"/>
          </a:xfrm>
          <a:prstGeom prst="rect">
            <a:avLst/>
          </a:prstGeom>
          <a:ln w="12700">
            <a:miter lim="400000"/>
          </a:ln>
        </p:spPr>
      </p:pic>
      <p:sp>
        <p:nvSpPr>
          <p:cNvPr id="1166" name="Shape 1166"/>
          <p:cNvSpPr/>
          <p:nvPr/>
        </p:nvSpPr>
        <p:spPr>
          <a:xfrm>
            <a:off x="3094682" y="419100"/>
            <a:ext cx="6804981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Implicit:  Time Step Refinement</a:t>
            </a:r>
          </a:p>
        </p:txBody>
      </p:sp>
      <p:pic>
        <p:nvPicPr>
          <p:cNvPr id="1167" name="droppedImage.pd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070100" y="5041900"/>
            <a:ext cx="673100" cy="406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168" name="droppedImage.pdf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6159500" y="5041900"/>
            <a:ext cx="685800" cy="406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169" name="droppedImage.pdf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0248900" y="5041900"/>
            <a:ext cx="673100" cy="406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170" name="droppedImage.pdf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2070100" y="8610600"/>
            <a:ext cx="673100" cy="406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171" name="droppedImage.pdf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6083300" y="8610600"/>
            <a:ext cx="838200" cy="406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172" name="droppedImage.pdf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10172700" y="8610600"/>
            <a:ext cx="825500" cy="406400"/>
          </a:xfrm>
          <a:prstGeom prst="rect">
            <a:avLst/>
          </a:prstGeom>
          <a:ln w="12700">
            <a:miter lim="400000"/>
          </a:ln>
        </p:spPr>
      </p:pic>
      <p:sp>
        <p:nvSpPr>
          <p:cNvPr id="1173" name="Shape 1173"/>
          <p:cNvSpPr/>
          <p:nvPr/>
        </p:nvSpPr>
        <p:spPr>
          <a:xfrm>
            <a:off x="927174" y="5492750"/>
            <a:ext cx="2958233" cy="508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800"/>
            </a:lvl1pPr>
          </a:lstStyle>
          <a:p>
            <a:pPr/>
            <a:r>
              <a:t>step size in seconds</a:t>
            </a:r>
          </a:p>
        </p:txBody>
      </p:sp>
      <p:pic>
        <p:nvPicPr>
          <p:cNvPr id="1174" name="droppedImage.pdf"/>
          <p:cNvPicPr>
            <a:picLocks noChangeAspect="1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825500" y="1485900"/>
            <a:ext cx="3175000" cy="3175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175" name="droppedImage.pdf"/>
          <p:cNvPicPr>
            <a:picLocks noChangeAspect="1"/>
          </p:cNvPicPr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4876800" y="1485900"/>
            <a:ext cx="3175000" cy="3175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176" name="droppedImage.pdf"/>
          <p:cNvPicPr>
            <a:picLocks noChangeAspect="1"/>
          </p:cNvPicPr>
          <p:nvPr/>
        </p:nvPicPr>
        <p:blipFill>
          <a:blip r:embed="rId13">
            <a:extLst/>
          </a:blip>
          <a:stretch>
            <a:fillRect/>
          </a:stretch>
        </p:blipFill>
        <p:spPr>
          <a:xfrm>
            <a:off x="8928100" y="1485900"/>
            <a:ext cx="3175000" cy="3175000"/>
          </a:xfrm>
          <a:prstGeom prst="rect">
            <a:avLst/>
          </a:prstGeom>
          <a:ln w="12700">
            <a:miter lim="400000"/>
          </a:ln>
        </p:spPr>
      </p:pic>
      <p:sp>
        <p:nvSpPr>
          <p:cNvPr id="1177" name="Shape 1177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9" name="Shape 1179"/>
          <p:cNvSpPr/>
          <p:nvPr/>
        </p:nvSpPr>
        <p:spPr>
          <a:xfrm>
            <a:off x="2932943" y="419100"/>
            <a:ext cx="7128459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First Order Integration Schemes</a:t>
            </a:r>
          </a:p>
        </p:txBody>
      </p:sp>
      <p:sp>
        <p:nvSpPr>
          <p:cNvPr id="1180" name="Shape 1180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181" name="Shape 1181"/>
          <p:cNvSpPr/>
          <p:nvPr/>
        </p:nvSpPr>
        <p:spPr>
          <a:xfrm>
            <a:off x="3147330" y="1447800"/>
            <a:ext cx="5950968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Symplectic Euler Method A</a:t>
            </a:r>
          </a:p>
        </p:txBody>
      </p:sp>
      <p:sp>
        <p:nvSpPr>
          <p:cNvPr id="1182" name="Shape 1182"/>
          <p:cNvSpPr/>
          <p:nvPr/>
        </p:nvSpPr>
        <p:spPr>
          <a:xfrm>
            <a:off x="2050950" y="8089900"/>
            <a:ext cx="8893524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also called “semi-implicit” Euler methods</a:t>
            </a:r>
          </a:p>
        </p:txBody>
      </p:sp>
      <p:sp>
        <p:nvSpPr>
          <p:cNvPr id="1183" name="Shape 1183"/>
          <p:cNvSpPr/>
          <p:nvPr/>
        </p:nvSpPr>
        <p:spPr>
          <a:xfrm>
            <a:off x="3150641" y="4965700"/>
            <a:ext cx="5948885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Symplectic Euler Method B</a:t>
            </a:r>
          </a:p>
        </p:txBody>
      </p:sp>
      <p:pic>
        <p:nvPicPr>
          <p:cNvPr id="1184" name="dropped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87600" y="2616200"/>
            <a:ext cx="4826000" cy="609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185" name="dropped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387600" y="3530600"/>
            <a:ext cx="8851900" cy="7239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186" name="droppedImag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400300" y="5994400"/>
            <a:ext cx="5461000" cy="609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187" name="droppedImage.pd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400300" y="6908800"/>
            <a:ext cx="8216900" cy="7239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9" name="Shape 1189"/>
          <p:cNvSpPr/>
          <p:nvPr/>
        </p:nvSpPr>
        <p:spPr>
          <a:xfrm>
            <a:off x="2932943" y="419100"/>
            <a:ext cx="7128459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First Order Integration Schemes</a:t>
            </a:r>
          </a:p>
        </p:txBody>
      </p:sp>
      <p:sp>
        <p:nvSpPr>
          <p:cNvPr id="1190" name="Shape 1190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191" name="Shape 1191"/>
          <p:cNvSpPr/>
          <p:nvPr/>
        </p:nvSpPr>
        <p:spPr>
          <a:xfrm>
            <a:off x="2694409" y="1536700"/>
            <a:ext cx="6856810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Symplectic Euler Methods, e.g., </a:t>
            </a:r>
          </a:p>
        </p:txBody>
      </p:sp>
      <p:sp>
        <p:nvSpPr>
          <p:cNvPr id="1192" name="Shape 1192"/>
          <p:cNvSpPr/>
          <p:nvPr/>
        </p:nvSpPr>
        <p:spPr>
          <a:xfrm>
            <a:off x="11782" y="4533899"/>
            <a:ext cx="13004801" cy="723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as cheap as Explicit Euler </a:t>
            </a:r>
          </a:p>
        </p:txBody>
      </p:sp>
      <p:sp>
        <p:nvSpPr>
          <p:cNvPr id="1193" name="Shape 1193"/>
          <p:cNvSpPr/>
          <p:nvPr/>
        </p:nvSpPr>
        <p:spPr>
          <a:xfrm>
            <a:off x="3095792" y="5556250"/>
            <a:ext cx="6806544" cy="1346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bounded energy oscillation</a:t>
            </a:r>
          </a:p>
          <a:p>
            <a:pPr/>
            <a:r>
              <a:t>(little artificial damping/driving)</a:t>
            </a:r>
          </a:p>
        </p:txBody>
      </p:sp>
      <p:sp>
        <p:nvSpPr>
          <p:cNvPr id="1194" name="Shape 1194"/>
          <p:cNvSpPr/>
          <p:nvPr/>
        </p:nvSpPr>
        <p:spPr>
          <a:xfrm>
            <a:off x="2159000" y="7232650"/>
            <a:ext cx="8940143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conserved linear and angular momentum</a:t>
            </a:r>
          </a:p>
        </p:txBody>
      </p:sp>
      <p:sp>
        <p:nvSpPr>
          <p:cNvPr id="1195" name="Shape 1195"/>
          <p:cNvSpPr/>
          <p:nvPr/>
        </p:nvSpPr>
        <p:spPr>
          <a:xfrm>
            <a:off x="2599059" y="8235950"/>
            <a:ext cx="8314024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also unstable for very large time steps</a:t>
            </a:r>
          </a:p>
        </p:txBody>
      </p:sp>
      <p:pic>
        <p:nvPicPr>
          <p:cNvPr id="1196" name="dropped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00300" y="2438400"/>
            <a:ext cx="5461000" cy="609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197" name="dropped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400300" y="3352800"/>
            <a:ext cx="8216900" cy="7239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9" name="Shape 1199"/>
          <p:cNvSpPr/>
          <p:nvPr/>
        </p:nvSpPr>
        <p:spPr>
          <a:xfrm>
            <a:off x="3350313" y="419100"/>
            <a:ext cx="6293719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Symplectic Euler (Method B)</a:t>
            </a:r>
          </a:p>
        </p:txBody>
      </p:sp>
      <p:pic>
        <p:nvPicPr>
          <p:cNvPr id="1200" name="symplectic-1.mov"/>
          <p:cNvPicPr>
            <a:picLocks noChangeAspect="0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>
            <a:extLst/>
          </a:blip>
          <a:stretch>
            <a:fillRect/>
          </a:stretch>
        </p:blipFill>
        <p:spPr>
          <a:xfrm>
            <a:off x="4216400" y="2590800"/>
            <a:ext cx="4572000" cy="4572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01" name="droppedImage.pd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901700" y="1485900"/>
            <a:ext cx="3175000" cy="3175000"/>
          </a:xfrm>
          <a:prstGeom prst="rect">
            <a:avLst/>
          </a:prstGeom>
          <a:ln w="12700">
            <a:miter lim="400000"/>
          </a:ln>
        </p:spPr>
      </p:pic>
      <p:sp>
        <p:nvSpPr>
          <p:cNvPr id="1202" name="Shape 1202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1203" name="droppedImage.pdf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2070100" y="5041900"/>
            <a:ext cx="673100" cy="406400"/>
          </a:xfrm>
          <a:prstGeom prst="rect">
            <a:avLst/>
          </a:prstGeom>
          <a:ln w="12700">
            <a:miter lim="400000"/>
          </a:ln>
        </p:spPr>
      </p:pic>
      <p:sp>
        <p:nvSpPr>
          <p:cNvPr id="1204" name="Shape 1204"/>
          <p:cNvSpPr/>
          <p:nvPr/>
        </p:nvSpPr>
        <p:spPr>
          <a:xfrm>
            <a:off x="927174" y="5492750"/>
            <a:ext cx="2958233" cy="508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800"/>
            </a:lvl1pPr>
          </a:lstStyle>
          <a:p>
            <a:pPr/>
            <a:r>
              <a:t>step size in seconds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after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66" fill="hold"/>
                                        <p:tgtEl>
                                          <p:spTgt spid="120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video fullScrn="0">
              <p:cMediaNode mute="0" showWhenStopped="1" numSld="1" vol="100000">
                <p:cTn id="7" fill="hold" display="0">
                  <p:stCondLst>
                    <p:cond delay="indefinite"/>
                  </p:stCondLst>
                </p:cTn>
                <p:tgtEl>
                  <p:spTgt spid="1200"/>
                </p:tgtEl>
              </p:cMediaNode>
            </p:video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6" name="dropped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928100" y="5194300"/>
            <a:ext cx="3175000" cy="3175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07" name="dropped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914900" y="5194300"/>
            <a:ext cx="3175000" cy="3175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08" name="droppedImag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01700" y="5194300"/>
            <a:ext cx="3175000" cy="3175000"/>
          </a:xfrm>
          <a:prstGeom prst="rect">
            <a:avLst/>
          </a:prstGeom>
          <a:ln w="12700">
            <a:miter lim="400000"/>
          </a:ln>
        </p:spPr>
      </p:pic>
      <p:sp>
        <p:nvSpPr>
          <p:cNvPr id="1209" name="Shape 1209"/>
          <p:cNvSpPr/>
          <p:nvPr/>
        </p:nvSpPr>
        <p:spPr>
          <a:xfrm>
            <a:off x="2736304" y="419100"/>
            <a:ext cx="7521737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Symplectic:  Time Step Refinement</a:t>
            </a:r>
          </a:p>
        </p:txBody>
      </p:sp>
      <p:pic>
        <p:nvPicPr>
          <p:cNvPr id="1210" name="droppedImage.pd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070100" y="5041900"/>
            <a:ext cx="673100" cy="406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11" name="droppedImage.pdf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6159500" y="5041900"/>
            <a:ext cx="685800" cy="406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12" name="droppedImage.pdf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0248900" y="5041900"/>
            <a:ext cx="673100" cy="406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13" name="droppedImage.pdf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2070100" y="8610600"/>
            <a:ext cx="673100" cy="406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14" name="droppedImage.pdf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6083300" y="8610600"/>
            <a:ext cx="838200" cy="406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15" name="droppedImage.pdf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10172700" y="8610600"/>
            <a:ext cx="825500" cy="406400"/>
          </a:xfrm>
          <a:prstGeom prst="rect">
            <a:avLst/>
          </a:prstGeom>
          <a:ln w="12700">
            <a:miter lim="400000"/>
          </a:ln>
        </p:spPr>
      </p:pic>
      <p:sp>
        <p:nvSpPr>
          <p:cNvPr id="1216" name="Shape 1216"/>
          <p:cNvSpPr/>
          <p:nvPr/>
        </p:nvSpPr>
        <p:spPr>
          <a:xfrm>
            <a:off x="927174" y="5492750"/>
            <a:ext cx="2958233" cy="508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800"/>
            </a:lvl1pPr>
          </a:lstStyle>
          <a:p>
            <a:pPr/>
            <a:r>
              <a:t>step size in seconds</a:t>
            </a:r>
          </a:p>
        </p:txBody>
      </p:sp>
      <p:pic>
        <p:nvPicPr>
          <p:cNvPr id="1217" name="droppedImage.pdf"/>
          <p:cNvPicPr>
            <a:picLocks noChangeAspect="1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901700" y="1485900"/>
            <a:ext cx="3175000" cy="3175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18" name="droppedImage.pdf"/>
          <p:cNvPicPr>
            <a:picLocks noChangeAspect="1"/>
          </p:cNvPicPr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4914900" y="1485900"/>
            <a:ext cx="3175000" cy="3175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19" name="droppedImage.pdf"/>
          <p:cNvPicPr>
            <a:picLocks noChangeAspect="1"/>
          </p:cNvPicPr>
          <p:nvPr/>
        </p:nvPicPr>
        <p:blipFill>
          <a:blip r:embed="rId13">
            <a:extLst/>
          </a:blip>
          <a:stretch>
            <a:fillRect/>
          </a:stretch>
        </p:blipFill>
        <p:spPr>
          <a:xfrm>
            <a:off x="8928100" y="1485900"/>
            <a:ext cx="3175000" cy="3175000"/>
          </a:xfrm>
          <a:prstGeom prst="rect">
            <a:avLst/>
          </a:prstGeom>
          <a:ln w="12700">
            <a:miter lim="400000"/>
          </a:ln>
        </p:spPr>
      </p:pic>
      <p:sp>
        <p:nvSpPr>
          <p:cNvPr id="1220" name="Shape 1220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/>
          <p:nvPr/>
        </p:nvSpPr>
        <p:spPr>
          <a:xfrm>
            <a:off x="977900" y="1879600"/>
            <a:ext cx="11049000" cy="1663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lnSpc>
                <a:spcPct val="150000"/>
              </a:lnSpc>
            </a:pPr>
            <a:r>
              <a:t>Goal:</a:t>
            </a:r>
          </a:p>
          <a:p>
            <a:pPr algn="l"/>
            <a:r>
              <a:t>Derive Newton’s equations from a scalar equation</a:t>
            </a:r>
          </a:p>
        </p:txBody>
      </p:sp>
      <p:sp>
        <p:nvSpPr>
          <p:cNvPr id="204" name="Shape 204"/>
          <p:cNvSpPr/>
          <p:nvPr/>
        </p:nvSpPr>
        <p:spPr>
          <a:xfrm>
            <a:off x="3693194" y="419100"/>
            <a:ext cx="5607956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Lagrangian Reformulation</a:t>
            </a:r>
          </a:p>
        </p:txBody>
      </p:sp>
      <p:sp>
        <p:nvSpPr>
          <p:cNvPr id="205" name="Shape 205"/>
          <p:cNvSpPr/>
          <p:nvPr/>
        </p:nvSpPr>
        <p:spPr>
          <a:xfrm>
            <a:off x="1219200" y="4629150"/>
            <a:ext cx="10553700" cy="3530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lnSpc>
                <a:spcPct val="150000"/>
              </a:lnSpc>
            </a:pPr>
            <a:r>
              <a:t>Why?</a:t>
            </a:r>
          </a:p>
          <a:p>
            <a:pPr lvl="1" algn="l">
              <a:lnSpc>
                <a:spcPct val="150000"/>
              </a:lnSpc>
            </a:pPr>
            <a:r>
              <a:t>Works in every choice of coordinates</a:t>
            </a:r>
          </a:p>
          <a:p>
            <a:pPr lvl="1" algn="l">
              <a:lnSpc>
                <a:spcPct val="150000"/>
              </a:lnSpc>
            </a:pPr>
            <a:r>
              <a:t>Highlights variational structure of mechanics</a:t>
            </a:r>
          </a:p>
          <a:p>
            <a:pPr lvl="1" algn="l">
              <a:lnSpc>
                <a:spcPct val="150000"/>
              </a:lnSpc>
            </a:pPr>
            <a:r>
              <a:t>Energy is easy to write down</a:t>
            </a:r>
          </a:p>
        </p:txBody>
      </p:sp>
      <p:sp>
        <p:nvSpPr>
          <p:cNvPr id="206" name="Shape 206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2" name="Shape 1222"/>
          <p:cNvSpPr/>
          <p:nvPr/>
        </p:nvSpPr>
        <p:spPr>
          <a:xfrm>
            <a:off x="3505020" y="419100"/>
            <a:ext cx="5984305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Phase Space (energy levels)</a:t>
            </a:r>
          </a:p>
        </p:txBody>
      </p:sp>
      <p:grpSp>
        <p:nvGrpSpPr>
          <p:cNvPr id="1229" name="Group 1229"/>
          <p:cNvGrpSpPr/>
          <p:nvPr/>
        </p:nvGrpSpPr>
        <p:grpSpPr>
          <a:xfrm>
            <a:off x="18231" y="1016000"/>
            <a:ext cx="12948141" cy="8388350"/>
            <a:chOff x="0" y="0"/>
            <a:chExt cx="12948139" cy="8388350"/>
          </a:xfrm>
        </p:grpSpPr>
        <p:pic>
          <p:nvPicPr>
            <p:cNvPr id="1223" name="droppedImage.pdf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010468" y="0"/>
              <a:ext cx="10160001" cy="80899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224" name="Shape 1224"/>
            <p:cNvSpPr/>
            <p:nvPr/>
          </p:nvSpPr>
          <p:spPr>
            <a:xfrm>
              <a:off x="5246451" y="7727950"/>
              <a:ext cx="1687464" cy="6604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3800"/>
              </a:lvl1pPr>
            </a:lstStyle>
            <a:p>
              <a:pPr/>
              <a:r>
                <a:t>position</a:t>
              </a:r>
            </a:p>
          </p:txBody>
        </p:sp>
        <p:sp>
          <p:nvSpPr>
            <p:cNvPr id="1225" name="Shape 1225"/>
            <p:cNvSpPr/>
            <p:nvPr/>
          </p:nvSpPr>
          <p:spPr>
            <a:xfrm rot="16200000">
              <a:off x="-1231900" y="3257550"/>
              <a:ext cx="3683000" cy="12192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>
                <a:defRPr sz="3800"/>
              </a:pPr>
              <a:r>
                <a:t>momentum</a:t>
              </a:r>
            </a:p>
            <a:p>
              <a:pPr>
                <a:defRPr sz="3800"/>
              </a:pPr>
              <a:r>
                <a:t>(mass x velocity)</a:t>
              </a:r>
            </a:p>
          </p:txBody>
        </p:sp>
        <p:sp>
          <p:nvSpPr>
            <p:cNvPr id="1226" name="Shape 1226"/>
            <p:cNvSpPr/>
            <p:nvPr/>
          </p:nvSpPr>
          <p:spPr>
            <a:xfrm>
              <a:off x="11125708" y="2959100"/>
              <a:ext cx="1522984" cy="6604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3800">
                  <a:solidFill>
                    <a:srgbClr val="0433FF"/>
                  </a:solidFill>
                </a:defRPr>
              </a:lvl1pPr>
            </a:lstStyle>
            <a:p>
              <a:pPr/>
              <a:r>
                <a:t>implicit</a:t>
              </a:r>
            </a:p>
          </p:txBody>
        </p:sp>
        <p:sp>
          <p:nvSpPr>
            <p:cNvPr id="1227" name="Shape 1227"/>
            <p:cNvSpPr/>
            <p:nvPr/>
          </p:nvSpPr>
          <p:spPr>
            <a:xfrm>
              <a:off x="10797164" y="3625850"/>
              <a:ext cx="2150976" cy="6604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3800"/>
              </a:lvl1pPr>
            </a:lstStyle>
            <a:p>
              <a:pPr/>
              <a:r>
                <a:t>symplectic</a:t>
              </a:r>
            </a:p>
          </p:txBody>
        </p:sp>
        <p:sp>
          <p:nvSpPr>
            <p:cNvPr id="1228" name="Shape 1228"/>
            <p:cNvSpPr/>
            <p:nvPr/>
          </p:nvSpPr>
          <p:spPr>
            <a:xfrm>
              <a:off x="11119104" y="4298950"/>
              <a:ext cx="1517564" cy="6604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3800">
                  <a:solidFill>
                    <a:srgbClr val="F88300"/>
                  </a:solidFill>
                </a:defRPr>
              </a:lvl1pPr>
            </a:lstStyle>
            <a:p>
              <a:pPr/>
              <a:r>
                <a:t>explicit</a:t>
              </a:r>
            </a:p>
          </p:txBody>
        </p:sp>
      </p:grpSp>
      <p:sp>
        <p:nvSpPr>
          <p:cNvPr id="1230" name="Shape 1230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231" name="Shape 1231"/>
          <p:cNvSpPr/>
          <p:nvPr/>
        </p:nvSpPr>
        <p:spPr>
          <a:xfrm>
            <a:off x="7239000" y="5003800"/>
            <a:ext cx="190500" cy="190500"/>
          </a:xfrm>
          <a:prstGeom prst="ellipse">
            <a:avLst/>
          </a:prstGeom>
          <a:blipFill>
            <a:blip r:embed="rId3"/>
          </a:blipFill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path" nodeType="clickEffect" presetSubtype="0" presetID="-1" grpId="1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C 0.000000 0.000000 0.004372 0.073049 -0.064941 0.111898 C -0.098124 0.130496 -0.152966 0.109853 -0.176319 0.054036 C -0.202183 -0.007780 -0.174681 -0.066722 -0.174681 -0.066722 C -0.174681 -0.066722 -0.135351 -0.150210 -0.064941 -0.121546 C -0.044364 -0.113169 -0.031402 -0.094490 -0.021660 -0.079549 C 0.003023 -0.041695 0.000488 0.000651 0.000488 0.000651" origin="layout" pathEditMode="relative">
                                      <p:cBhvr>
                                        <p:cTn id="6" dur="5000" fill="hold"/>
                                        <p:tgtEl>
                                          <p:spTgt spid="12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3" name="Shape 1233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234" name="Shape 1234"/>
          <p:cNvSpPr/>
          <p:nvPr/>
        </p:nvSpPr>
        <p:spPr>
          <a:xfrm>
            <a:off x="10832535" y="2813050"/>
            <a:ext cx="1517564" cy="660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800">
                <a:solidFill>
                  <a:srgbClr val="F88300"/>
                </a:solidFill>
              </a:defRPr>
            </a:lvl1pPr>
          </a:lstStyle>
          <a:p>
            <a:pPr/>
            <a:r>
              <a:t>explicit</a:t>
            </a:r>
          </a:p>
        </p:txBody>
      </p:sp>
      <p:sp>
        <p:nvSpPr>
          <p:cNvPr id="1235" name="Shape 1235"/>
          <p:cNvSpPr/>
          <p:nvPr/>
        </p:nvSpPr>
        <p:spPr>
          <a:xfrm>
            <a:off x="10510595" y="4311650"/>
            <a:ext cx="2150977" cy="660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800"/>
            </a:lvl1pPr>
          </a:lstStyle>
          <a:p>
            <a:pPr/>
            <a:r>
              <a:t>symplectic</a:t>
            </a:r>
          </a:p>
        </p:txBody>
      </p:sp>
      <p:sp>
        <p:nvSpPr>
          <p:cNvPr id="1236" name="Shape 1236"/>
          <p:cNvSpPr/>
          <p:nvPr/>
        </p:nvSpPr>
        <p:spPr>
          <a:xfrm>
            <a:off x="10839139" y="6261100"/>
            <a:ext cx="1522984" cy="660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800">
                <a:solidFill>
                  <a:srgbClr val="0433FF"/>
                </a:solidFill>
              </a:defRPr>
            </a:lvl1pPr>
          </a:lstStyle>
          <a:p>
            <a:pPr/>
            <a:r>
              <a:t>implicit</a:t>
            </a:r>
          </a:p>
        </p:txBody>
      </p:sp>
      <p:sp>
        <p:nvSpPr>
          <p:cNvPr id="1237" name="Shape 1237"/>
          <p:cNvSpPr/>
          <p:nvPr/>
        </p:nvSpPr>
        <p:spPr>
          <a:xfrm>
            <a:off x="10236200" y="4711700"/>
            <a:ext cx="2717800" cy="977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4300">
                <a:solidFill>
                  <a:srgbClr val="6080BA"/>
                </a:solidFill>
              </a:defRPr>
            </a:lvl1pPr>
          </a:lstStyle>
          <a:p>
            <a:pPr/>
            <a:r>
              <a:t>true energy</a:t>
            </a:r>
          </a:p>
        </p:txBody>
      </p:sp>
      <p:sp>
        <p:nvSpPr>
          <p:cNvPr id="1238" name="Shape 1238"/>
          <p:cNvSpPr/>
          <p:nvPr/>
        </p:nvSpPr>
        <p:spPr>
          <a:xfrm>
            <a:off x="1899611" y="419100"/>
            <a:ext cx="9195123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Energy Landscape Under Step Refinement</a:t>
            </a:r>
          </a:p>
        </p:txBody>
      </p:sp>
      <p:pic>
        <p:nvPicPr>
          <p:cNvPr id="1239" name="dropped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525000" y="5422900"/>
            <a:ext cx="825500" cy="406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40" name="dropped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182100" y="4152900"/>
            <a:ext cx="825500" cy="406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41" name="droppedImag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778000" y="1866900"/>
            <a:ext cx="673100" cy="406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42" name="droppedImage.pd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870200" y="7975600"/>
            <a:ext cx="673100" cy="406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43" name="droppedImage.pdf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9702800" y="4445000"/>
            <a:ext cx="673100" cy="406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44" name="P8fwQcAXmqBZw==.pdf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330200" y="2209800"/>
            <a:ext cx="9867900" cy="631350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6" name="Shape 1246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247" name="Shape 1247"/>
          <p:cNvSpPr/>
          <p:nvPr/>
        </p:nvSpPr>
        <p:spPr>
          <a:xfrm>
            <a:off x="10832535" y="2813050"/>
            <a:ext cx="1517564" cy="660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800">
                <a:solidFill>
                  <a:srgbClr val="F88300"/>
                </a:solidFill>
              </a:defRPr>
            </a:lvl1pPr>
          </a:lstStyle>
          <a:p>
            <a:pPr/>
            <a:r>
              <a:t>explicit</a:t>
            </a:r>
          </a:p>
        </p:txBody>
      </p:sp>
      <p:sp>
        <p:nvSpPr>
          <p:cNvPr id="1248" name="Shape 1248"/>
          <p:cNvSpPr/>
          <p:nvPr/>
        </p:nvSpPr>
        <p:spPr>
          <a:xfrm>
            <a:off x="10510595" y="3803650"/>
            <a:ext cx="2150977" cy="660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800"/>
            </a:lvl1pPr>
          </a:lstStyle>
          <a:p>
            <a:pPr/>
            <a:r>
              <a:t>symplectic</a:t>
            </a:r>
          </a:p>
        </p:txBody>
      </p:sp>
      <p:sp>
        <p:nvSpPr>
          <p:cNvPr id="1249" name="Shape 1249"/>
          <p:cNvSpPr/>
          <p:nvPr/>
        </p:nvSpPr>
        <p:spPr>
          <a:xfrm>
            <a:off x="10839139" y="6121400"/>
            <a:ext cx="1522984" cy="660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800">
                <a:solidFill>
                  <a:srgbClr val="0433FF"/>
                </a:solidFill>
              </a:defRPr>
            </a:lvl1pPr>
          </a:lstStyle>
          <a:p>
            <a:pPr/>
            <a:r>
              <a:t>implicit</a:t>
            </a:r>
          </a:p>
        </p:txBody>
      </p:sp>
      <p:sp>
        <p:nvSpPr>
          <p:cNvPr id="1250" name="Shape 1250"/>
          <p:cNvSpPr/>
          <p:nvPr/>
        </p:nvSpPr>
        <p:spPr>
          <a:xfrm>
            <a:off x="10236200" y="4381500"/>
            <a:ext cx="2717800" cy="977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4300">
                <a:solidFill>
                  <a:srgbClr val="6080BA"/>
                </a:solidFill>
              </a:defRPr>
            </a:lvl1pPr>
          </a:lstStyle>
          <a:p>
            <a:pPr/>
            <a:r>
              <a:t>true energy</a:t>
            </a:r>
          </a:p>
        </p:txBody>
      </p:sp>
      <p:sp>
        <p:nvSpPr>
          <p:cNvPr id="1251" name="Shape 1251"/>
          <p:cNvSpPr/>
          <p:nvPr/>
        </p:nvSpPr>
        <p:spPr>
          <a:xfrm>
            <a:off x="2680828" y="419100"/>
            <a:ext cx="7632689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Energy Landscape Near Time Zero</a:t>
            </a:r>
          </a:p>
        </p:txBody>
      </p:sp>
      <p:pic>
        <p:nvPicPr>
          <p:cNvPr id="1252" name="P8fwQcAXmqBZw==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79400" y="2197100"/>
            <a:ext cx="9702800" cy="622383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60" name="Group 1260"/>
          <p:cNvGrpSpPr/>
          <p:nvPr/>
        </p:nvGrpSpPr>
        <p:grpSpPr>
          <a:xfrm>
            <a:off x="1130300" y="4749800"/>
            <a:ext cx="10744200" cy="3860800"/>
            <a:chOff x="0" y="0"/>
            <a:chExt cx="10744200" cy="3860800"/>
          </a:xfrm>
        </p:grpSpPr>
        <p:pic>
          <p:nvPicPr>
            <p:cNvPr id="1254" name="droppedImage.pdf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3175000" cy="31750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255" name="droppedImage.pdf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7569200" y="0"/>
              <a:ext cx="3175000" cy="31750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256" name="droppedImage.pdf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3784600" y="0"/>
              <a:ext cx="3175000" cy="31750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257" name="Shape 1257"/>
            <p:cNvSpPr/>
            <p:nvPr/>
          </p:nvSpPr>
          <p:spPr>
            <a:xfrm>
              <a:off x="8322648" y="3136899"/>
              <a:ext cx="1671267" cy="7239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implicit</a:t>
              </a:r>
            </a:p>
          </p:txBody>
        </p:sp>
        <p:sp>
          <p:nvSpPr>
            <p:cNvPr id="1258" name="Shape 1258"/>
            <p:cNvSpPr/>
            <p:nvPr/>
          </p:nvSpPr>
          <p:spPr>
            <a:xfrm>
              <a:off x="650695" y="3136900"/>
              <a:ext cx="1665276" cy="7239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explicit</a:t>
              </a:r>
            </a:p>
          </p:txBody>
        </p:sp>
        <p:sp>
          <p:nvSpPr>
            <p:cNvPr id="1259" name="Shape 1259"/>
            <p:cNvSpPr/>
            <p:nvPr/>
          </p:nvSpPr>
          <p:spPr>
            <a:xfrm>
              <a:off x="4188308" y="3136899"/>
              <a:ext cx="2365364" cy="7239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symplectic</a:t>
              </a:r>
            </a:p>
          </p:txBody>
        </p:sp>
      </p:grpSp>
      <p:grpSp>
        <p:nvGrpSpPr>
          <p:cNvPr id="1264" name="Group 1264"/>
          <p:cNvGrpSpPr/>
          <p:nvPr/>
        </p:nvGrpSpPr>
        <p:grpSpPr>
          <a:xfrm>
            <a:off x="3327400" y="-863600"/>
            <a:ext cx="6349999" cy="6349998"/>
            <a:chOff x="0" y="0"/>
            <a:chExt cx="6349998" cy="6349997"/>
          </a:xfrm>
        </p:grpSpPr>
        <p:pic>
          <p:nvPicPr>
            <p:cNvPr id="1261" name="droppedImage.pdf"/>
            <p:cNvPicPr>
              <a:picLocks noChangeAspect="1"/>
            </p:cNvPicPr>
            <p:nvPr/>
          </p:nvPicPr>
          <p:blipFill>
            <a:blip r:embed="rId3">
              <a:alphaModFix amt="25000"/>
              <a:extLst/>
            </a:blip>
            <a:stretch>
              <a:fillRect/>
            </a:stretch>
          </p:blipFill>
          <p:spPr>
            <a:xfrm>
              <a:off x="0" y="0"/>
              <a:ext cx="6349999" cy="634999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262" name="droppedImage.pdf"/>
            <p:cNvPicPr>
              <a:picLocks noChangeAspect="1"/>
            </p:cNvPicPr>
            <p:nvPr/>
          </p:nvPicPr>
          <p:blipFill>
            <a:blip r:embed="rId4">
              <a:alphaModFix amt="25000"/>
              <a:extLst/>
            </a:blip>
            <a:stretch>
              <a:fillRect/>
            </a:stretch>
          </p:blipFill>
          <p:spPr>
            <a:xfrm>
              <a:off x="0" y="0"/>
              <a:ext cx="6349999" cy="634999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263" name="droppedImage.pdf"/>
            <p:cNvPicPr>
              <a:picLocks noChangeAspect="1"/>
            </p:cNvPicPr>
            <p:nvPr/>
          </p:nvPicPr>
          <p:blipFill>
            <a:blip r:embed="rId2">
              <a:alphaModFix amt="25000"/>
              <a:extLst/>
            </a:blip>
            <a:stretch>
              <a:fillRect/>
            </a:stretch>
          </p:blipFill>
          <p:spPr>
            <a:xfrm>
              <a:off x="0" y="0"/>
              <a:ext cx="6349999" cy="634999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265" name="Shape 1265"/>
          <p:cNvSpPr/>
          <p:nvPr/>
        </p:nvSpPr>
        <p:spPr>
          <a:xfrm>
            <a:off x="4175025" y="419100"/>
            <a:ext cx="4644295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Very Small Time Step</a:t>
            </a:r>
          </a:p>
        </p:txBody>
      </p:sp>
      <p:sp>
        <p:nvSpPr>
          <p:cNvPr id="1266" name="Shape 1266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8" name="Shape 1268"/>
          <p:cNvSpPr/>
          <p:nvPr/>
        </p:nvSpPr>
        <p:spPr>
          <a:xfrm>
            <a:off x="2200560" y="419100"/>
            <a:ext cx="8593225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Large Time Steps: Symplectic vs Implicit</a:t>
            </a:r>
          </a:p>
        </p:txBody>
      </p:sp>
      <p:grpSp>
        <p:nvGrpSpPr>
          <p:cNvPr id="1281" name="Group 1281"/>
          <p:cNvGrpSpPr/>
          <p:nvPr/>
        </p:nvGrpSpPr>
        <p:grpSpPr>
          <a:xfrm>
            <a:off x="1333500" y="1181100"/>
            <a:ext cx="11226800" cy="5372100"/>
            <a:chOff x="0" y="0"/>
            <a:chExt cx="11226800" cy="5372100"/>
          </a:xfrm>
        </p:grpSpPr>
        <p:pic>
          <p:nvPicPr>
            <p:cNvPr id="1269" name="testSymplectic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2895600" y="0"/>
              <a:ext cx="2540000" cy="25400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270" name="droppedImage.pdf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2540000" cy="25400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271" name="testImplicit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2895600" y="2832100"/>
              <a:ext cx="2540000" cy="25400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272" name="testImplicit.png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5791200" y="2832100"/>
              <a:ext cx="2540000" cy="25400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273" name="testSymplectic.png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5791200" y="0"/>
              <a:ext cx="2540000" cy="25400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274" name="testImplicit.png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8686800" y="2832100"/>
              <a:ext cx="2540000" cy="25400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275" name="testSymplectic.png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8686800" y="0"/>
              <a:ext cx="2540000" cy="25400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276" name="droppedImage.pdf"/>
            <p:cNvPicPr>
              <a:picLocks noChangeAspect="1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0" y="2832100"/>
              <a:ext cx="2540000" cy="25400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277" name="droppedImage.pdf"/>
            <p:cNvPicPr>
              <a:picLocks noChangeAspect="1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927100" y="3048000"/>
              <a:ext cx="673100" cy="4064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278" name="droppedImage.pdf"/>
            <p:cNvPicPr>
              <a:picLocks noChangeAspect="1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3822700" y="3048000"/>
              <a:ext cx="673100" cy="4064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279" name="droppedImage.pdf"/>
            <p:cNvPicPr>
              <a:picLocks noChangeAspect="1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6718300" y="3048000"/>
              <a:ext cx="673100" cy="4064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280" name="droppedImage.pdf"/>
            <p:cNvPicPr>
              <a:picLocks noChangeAspect="1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9613900" y="3048000"/>
              <a:ext cx="673100" cy="4064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282" name="Shape 1282"/>
          <p:cNvSpPr/>
          <p:nvPr/>
        </p:nvSpPr>
        <p:spPr>
          <a:xfrm>
            <a:off x="242335" y="2743200"/>
            <a:ext cx="1003475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Sym</a:t>
            </a:r>
          </a:p>
        </p:txBody>
      </p:sp>
      <p:sp>
        <p:nvSpPr>
          <p:cNvPr id="1283" name="Shape 1283"/>
          <p:cNvSpPr/>
          <p:nvPr/>
        </p:nvSpPr>
        <p:spPr>
          <a:xfrm>
            <a:off x="282314" y="5715000"/>
            <a:ext cx="925600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Imp</a:t>
            </a:r>
          </a:p>
        </p:txBody>
      </p:sp>
      <p:sp>
        <p:nvSpPr>
          <p:cNvPr id="1284" name="Shape 1284"/>
          <p:cNvSpPr/>
          <p:nvPr/>
        </p:nvSpPr>
        <p:spPr>
          <a:xfrm>
            <a:off x="662347" y="7137400"/>
            <a:ext cx="11669651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Symplectic unstable region shown in largest time step</a:t>
            </a:r>
          </a:p>
        </p:txBody>
      </p:sp>
      <p:sp>
        <p:nvSpPr>
          <p:cNvPr id="1285" name="Shape 1285"/>
          <p:cNvSpPr/>
          <p:nvPr/>
        </p:nvSpPr>
        <p:spPr>
          <a:xfrm>
            <a:off x="745144" y="8318500"/>
            <a:ext cx="11495672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Implicit is stable, but damping is time step dependent</a:t>
            </a:r>
          </a:p>
        </p:txBody>
      </p:sp>
      <p:pic>
        <p:nvPicPr>
          <p:cNvPr id="1286" name="droppedImage.pdf"/>
          <p:cNvPicPr>
            <a:picLocks noChangeAspect="1"/>
          </p:cNvPicPr>
          <p:nvPr/>
        </p:nvPicPr>
        <p:blipFill>
          <a:blip r:embed="rId14">
            <a:extLst/>
          </a:blip>
          <a:stretch>
            <a:fillRect/>
          </a:stretch>
        </p:blipFill>
        <p:spPr>
          <a:xfrm>
            <a:off x="482600" y="4305300"/>
            <a:ext cx="520700" cy="342900"/>
          </a:xfrm>
          <a:prstGeom prst="rect">
            <a:avLst/>
          </a:prstGeom>
          <a:ln w="12700">
            <a:miter lim="400000"/>
          </a:ln>
        </p:spPr>
      </p:pic>
      <p:sp>
        <p:nvSpPr>
          <p:cNvPr id="1287" name="Shape 1287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9" name="Shape 1289"/>
          <p:cNvSpPr/>
          <p:nvPr/>
        </p:nvSpPr>
        <p:spPr>
          <a:xfrm>
            <a:off x="3436652" y="419100"/>
            <a:ext cx="6121041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Three Integrators Summary</a:t>
            </a:r>
          </a:p>
        </p:txBody>
      </p:sp>
      <p:sp>
        <p:nvSpPr>
          <p:cNvPr id="1290" name="Shape 1290"/>
          <p:cNvSpPr/>
          <p:nvPr/>
        </p:nvSpPr>
        <p:spPr>
          <a:xfrm>
            <a:off x="2173702" y="5740400"/>
            <a:ext cx="1230140" cy="546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000" u="sng"/>
            </a:lvl1pPr>
          </a:lstStyle>
          <a:p>
            <a:pPr/>
            <a:r>
              <a:t>Explicit</a:t>
            </a:r>
          </a:p>
        </p:txBody>
      </p:sp>
      <p:sp>
        <p:nvSpPr>
          <p:cNvPr id="1291" name="Shape 1291"/>
          <p:cNvSpPr/>
          <p:nvPr/>
        </p:nvSpPr>
        <p:spPr>
          <a:xfrm>
            <a:off x="5633243" y="5740400"/>
            <a:ext cx="1738388" cy="546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000" u="sng"/>
            </a:lvl1pPr>
          </a:lstStyle>
          <a:p>
            <a:pPr/>
            <a:r>
              <a:t>Variational</a:t>
            </a:r>
          </a:p>
        </p:txBody>
      </p:sp>
      <p:sp>
        <p:nvSpPr>
          <p:cNvPr id="1292" name="Shape 1292"/>
          <p:cNvSpPr/>
          <p:nvPr/>
        </p:nvSpPr>
        <p:spPr>
          <a:xfrm>
            <a:off x="9604641" y="5740400"/>
            <a:ext cx="1238140" cy="546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000" u="sng"/>
            </a:lvl1pPr>
          </a:lstStyle>
          <a:p>
            <a:pPr/>
            <a:r>
              <a:t>Implicit</a:t>
            </a:r>
          </a:p>
        </p:txBody>
      </p:sp>
      <p:pic>
        <p:nvPicPr>
          <p:cNvPr id="1293" name="explicit-1.mov"/>
          <p:cNvPicPr>
            <a:picLocks noChangeAspect="0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>
            <a:extLst/>
          </a:blip>
          <a:stretch>
            <a:fillRect/>
          </a:stretch>
        </p:blipFill>
        <p:spPr>
          <a:xfrm>
            <a:off x="1206500" y="1892300"/>
            <a:ext cx="3175000" cy="3175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94" name="implicit.mov"/>
          <p:cNvPicPr>
            <a:picLocks noChangeAspect="0"/>
          </p:cNvPicPr>
          <p:nvPr>
            <a:videoFile r:link="rId5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4">
            <a:extLst/>
          </a:blip>
          <a:stretch>
            <a:fillRect/>
          </a:stretch>
        </p:blipFill>
        <p:spPr>
          <a:xfrm>
            <a:off x="8623300" y="1892300"/>
            <a:ext cx="3175000" cy="3175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95" name="symplectic-1.mov"/>
          <p:cNvPicPr>
            <a:picLocks noChangeAspect="0"/>
          </p:cNvPicPr>
          <p:nvPr>
            <a:videoFile r:link="rId7"/>
            <p:extLst>
              <p:ext uri="{DAA4B4D4-6D71-4841-9C94-3DE7FCFB9230}">
                <p14:media xmlns:p14="http://schemas.microsoft.com/office/powerpoint/2010/main" r:embed="rId8"/>
              </p:ext>
            </p:extLst>
          </p:nvPr>
        </p:nvPicPr>
        <p:blipFill>
          <a:blip r:embed="rId4">
            <a:extLst/>
          </a:blip>
          <a:stretch>
            <a:fillRect/>
          </a:stretch>
        </p:blipFill>
        <p:spPr>
          <a:xfrm>
            <a:off x="4914900" y="1892300"/>
            <a:ext cx="3175000" cy="3175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96" name="droppedImage.pdf"/>
          <p:cNvPicPr>
            <a:picLocks noChangeAspect="1"/>
          </p:cNvPicPr>
          <p:nvPr/>
        </p:nvPicPr>
        <p:blipFill>
          <a:blip r:embed="rId9">
            <a:alphaModFix amt="0"/>
            <a:extLst/>
          </a:blip>
          <a:stretch>
            <a:fillRect/>
          </a:stretch>
        </p:blipFill>
        <p:spPr>
          <a:xfrm>
            <a:off x="1206500" y="1892300"/>
            <a:ext cx="3175000" cy="3175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97" name="droppedImage.pdf"/>
          <p:cNvPicPr>
            <a:picLocks noChangeAspect="1"/>
          </p:cNvPicPr>
          <p:nvPr/>
        </p:nvPicPr>
        <p:blipFill>
          <a:blip r:embed="rId10">
            <a:alphaModFix amt="0"/>
            <a:extLst/>
          </a:blip>
          <a:stretch>
            <a:fillRect/>
          </a:stretch>
        </p:blipFill>
        <p:spPr>
          <a:xfrm>
            <a:off x="4914900" y="1892300"/>
            <a:ext cx="3175000" cy="3175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98" name="droppedImage.pdf"/>
          <p:cNvPicPr>
            <a:picLocks noChangeAspect="1"/>
          </p:cNvPicPr>
          <p:nvPr/>
        </p:nvPicPr>
        <p:blipFill>
          <a:blip r:embed="rId11">
            <a:alphaModFix amt="0"/>
            <a:extLst/>
          </a:blip>
          <a:stretch>
            <a:fillRect/>
          </a:stretch>
        </p:blipFill>
        <p:spPr>
          <a:xfrm>
            <a:off x="8623300" y="1892300"/>
            <a:ext cx="3175000" cy="3175000"/>
          </a:xfrm>
          <a:prstGeom prst="rect">
            <a:avLst/>
          </a:prstGeom>
          <a:ln w="12700">
            <a:miter lim="400000"/>
          </a:ln>
        </p:spPr>
      </p:pic>
      <p:sp>
        <p:nvSpPr>
          <p:cNvPr id="1299" name="Shape 1299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300" name="Shape 1300"/>
          <p:cNvSpPr/>
          <p:nvPr/>
        </p:nvSpPr>
        <p:spPr>
          <a:xfrm>
            <a:off x="1367761" y="6997700"/>
            <a:ext cx="2844801" cy="546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000"/>
            </a:lvl1pPr>
          </a:lstStyle>
          <a:p>
            <a:pPr/>
            <a:r>
              <a:t>artificial driving</a:t>
            </a:r>
          </a:p>
        </p:txBody>
      </p:sp>
      <p:sp>
        <p:nvSpPr>
          <p:cNvPr id="1301" name="Shape 1301"/>
          <p:cNvSpPr/>
          <p:nvPr/>
        </p:nvSpPr>
        <p:spPr>
          <a:xfrm>
            <a:off x="5080000" y="6991350"/>
            <a:ext cx="2844800" cy="546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000"/>
            </a:lvl1pPr>
          </a:lstStyle>
          <a:p>
            <a:pPr/>
            <a:r>
              <a:t>good energy</a:t>
            </a:r>
          </a:p>
        </p:txBody>
      </p:sp>
      <p:sp>
        <p:nvSpPr>
          <p:cNvPr id="1302" name="Shape 1302"/>
          <p:cNvSpPr/>
          <p:nvPr/>
        </p:nvSpPr>
        <p:spPr>
          <a:xfrm>
            <a:off x="1371600" y="7632700"/>
            <a:ext cx="2844800" cy="546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000"/>
            </a:lvl1pPr>
          </a:lstStyle>
          <a:p>
            <a:pPr/>
            <a:r>
              <a:t>unstable</a:t>
            </a:r>
          </a:p>
        </p:txBody>
      </p:sp>
      <p:sp>
        <p:nvSpPr>
          <p:cNvPr id="1303" name="Shape 1303"/>
          <p:cNvSpPr/>
          <p:nvPr/>
        </p:nvSpPr>
        <p:spPr>
          <a:xfrm>
            <a:off x="1371600" y="6362700"/>
            <a:ext cx="2844800" cy="546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000"/>
            </a:lvl1pPr>
          </a:lstStyle>
          <a:p>
            <a:pPr/>
            <a:r>
              <a:t>cheap</a:t>
            </a:r>
          </a:p>
        </p:txBody>
      </p:sp>
      <p:sp>
        <p:nvSpPr>
          <p:cNvPr id="1304" name="Shape 1304"/>
          <p:cNvSpPr/>
          <p:nvPr/>
        </p:nvSpPr>
        <p:spPr>
          <a:xfrm>
            <a:off x="4737100" y="7632700"/>
            <a:ext cx="3517900" cy="546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3000"/>
            </a:lvl1pPr>
          </a:lstStyle>
          <a:p>
            <a:pPr/>
            <a:r>
              <a:t>unstable for large      </a:t>
            </a:r>
          </a:p>
        </p:txBody>
      </p:sp>
      <p:sp>
        <p:nvSpPr>
          <p:cNvPr id="1305" name="Shape 1305"/>
          <p:cNvSpPr/>
          <p:nvPr/>
        </p:nvSpPr>
        <p:spPr>
          <a:xfrm>
            <a:off x="5080000" y="6362700"/>
            <a:ext cx="2844800" cy="546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000"/>
            </a:lvl1pPr>
          </a:lstStyle>
          <a:p>
            <a:pPr/>
            <a:r>
              <a:t>cheap</a:t>
            </a:r>
          </a:p>
        </p:txBody>
      </p:sp>
      <p:sp>
        <p:nvSpPr>
          <p:cNvPr id="1306" name="Shape 1306"/>
          <p:cNvSpPr/>
          <p:nvPr/>
        </p:nvSpPr>
        <p:spPr>
          <a:xfrm>
            <a:off x="8788400" y="6362700"/>
            <a:ext cx="2844800" cy="546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000"/>
            </a:lvl1pPr>
          </a:lstStyle>
          <a:p>
            <a:pPr/>
            <a:r>
              <a:t>more expensive</a:t>
            </a:r>
          </a:p>
        </p:txBody>
      </p:sp>
      <p:sp>
        <p:nvSpPr>
          <p:cNvPr id="1307" name="Shape 1307"/>
          <p:cNvSpPr/>
          <p:nvPr/>
        </p:nvSpPr>
        <p:spPr>
          <a:xfrm>
            <a:off x="8801100" y="6997700"/>
            <a:ext cx="2844800" cy="546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000"/>
            </a:lvl1pPr>
          </a:lstStyle>
          <a:p>
            <a:pPr/>
            <a:r>
              <a:t>artificial damping</a:t>
            </a:r>
          </a:p>
        </p:txBody>
      </p:sp>
      <p:sp>
        <p:nvSpPr>
          <p:cNvPr id="1308" name="Shape 1308"/>
          <p:cNvSpPr/>
          <p:nvPr/>
        </p:nvSpPr>
        <p:spPr>
          <a:xfrm>
            <a:off x="8801100" y="7632700"/>
            <a:ext cx="2844800" cy="546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000"/>
            </a:lvl1pPr>
          </a:lstStyle>
          <a:p>
            <a:pPr/>
            <a:r>
              <a:t>stable</a:t>
            </a:r>
          </a:p>
        </p:txBody>
      </p:sp>
      <p:pic>
        <p:nvPicPr>
          <p:cNvPr id="1309" name="droppedImage.pdf"/>
          <p:cNvPicPr>
            <a:picLocks noChangeAspect="1"/>
          </p:cNvPicPr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7594600" y="7734300"/>
            <a:ext cx="520700" cy="342900"/>
          </a:xfrm>
          <a:prstGeom prst="rect">
            <a:avLst/>
          </a:prstGeom>
          <a:ln w="12700">
            <a:miter lim="400000"/>
          </a:ln>
        </p:spPr>
      </p:pic>
      <p:sp>
        <p:nvSpPr>
          <p:cNvPr id="1310" name="Shape 1310"/>
          <p:cNvSpPr/>
          <p:nvPr/>
        </p:nvSpPr>
        <p:spPr>
          <a:xfrm>
            <a:off x="4737100" y="8318500"/>
            <a:ext cx="3517900" cy="546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000"/>
            </a:lvl1pPr>
          </a:lstStyle>
          <a:p>
            <a:pPr/>
            <a:r>
              <a:t>momenta conserved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after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50" fill="hold"/>
                                        <p:tgtEl>
                                          <p:spTgt spid="129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750"/>
                            </p:stCondLst>
                            <p:childTnLst>
                              <p:par>
                                <p:cTn id="8" presetClass="mediacall" nodeType="afterEffect" presetSubtype="0" presetID="1" grpId="2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4750" fill="hold"/>
                                        <p:tgtEl>
                                          <p:spTgt spid="129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0"/>
                            </p:stCondLst>
                            <p:childTnLst>
                              <p:par>
                                <p:cTn id="11" presetClass="mediacall" nodeType="afterEffect" presetSubtype="0" presetID="1" grpId="3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066" fill="hold"/>
                                        <p:tgtEl>
                                          <p:spTgt spid="129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mph" nodeType="afterEffect" presetID="9" grpId="4" fill="hold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indefinite" fill="hold"/>
                                        <p:tgtEl>
                                          <p:spTgt spid="129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.00"/>
                                      </p:to>
                                    </p:set>
                                    <p:animEffect filter="image" prLst="opacity: 1.00; ">
                                      <p:cBhvr>
                                        <p:cTn id="16" dur="indefinite" fill="hold"/>
                                        <p:tgtEl>
                                          <p:spTgt spid="1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mph" nodeType="withEffect" presetID="9" grpId="5" fill="hold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indefinite" fill="hold"/>
                                        <p:tgtEl>
                                          <p:spTgt spid="129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.00"/>
                                      </p:to>
                                    </p:set>
                                    <p:animEffect filter="image" prLst="opacity: 1.00; ">
                                      <p:cBhvr>
                                        <p:cTn id="20" dur="indefinite" fill="hold"/>
                                        <p:tgtEl>
                                          <p:spTgt spid="1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mph" nodeType="withEffect" presetID="9" grpId="6" fill="hold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indefinite" fill="hold"/>
                                        <p:tgtEl>
                                          <p:spTgt spid="129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.00"/>
                                      </p:to>
                                    </p:set>
                                    <p:animEffect filter="image" prLst="opacity: 1.00; ">
                                      <p:cBhvr>
                                        <p:cTn id="24" dur="indefinite" fill="hold"/>
                                        <p:tgtEl>
                                          <p:spTgt spid="1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video fullScrn="0">
              <p:cMediaNode mute="0" showWhenStopped="1" numSld="1" vol="100000">
                <p:cTn id="25" fill="hold" display="0">
                  <p:stCondLst>
                    <p:cond delay="indefinite"/>
                  </p:stCondLst>
                </p:cTn>
                <p:tgtEl>
                  <p:spTgt spid="1293"/>
                </p:tgtEl>
              </p:cMediaNode>
            </p:video>
            <p:video fullScrn="0">
              <p:cMediaNode mute="0" showWhenStopped="1" numSld="1" vol="100000">
                <p:cTn id="26" fill="hold" display="0">
                  <p:stCondLst>
                    <p:cond delay="indefinite"/>
                  </p:stCondLst>
                </p:cTn>
                <p:tgtEl>
                  <p:spTgt spid="1294"/>
                </p:tgtEl>
              </p:cMediaNode>
            </p:video>
            <p:video fullScrn="0">
              <p:cMediaNode mute="0" showWhenStopped="1" numSld="1" vol="100000">
                <p:cTn id="27" fill="hold" display="0">
                  <p:stCondLst>
                    <p:cond delay="indefinite"/>
                  </p:stCondLst>
                </p:cTn>
                <p:tgtEl>
                  <p:spTgt spid="1295"/>
                </p:tgtEl>
              </p:cMediaNode>
            </p:video>
          </p:childTnLst>
        </p:cTn>
      </p:par>
    </p:tnLst>
    <p:bldLst>
      <p:bldP build="whole" bldLvl="1" animBg="1" rev="0" advAuto="0" spid="1296" grpId="5"/>
      <p:bldP build="whole" bldLvl="1" animBg="1" rev="0" advAuto="0" spid="1298" grpId="4"/>
      <p:bldP build="whole" bldLvl="1" animBg="1" rev="0" advAuto="0" spid="1297" grpId="6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2" name="droppedImage.pdf"/>
          <p:cNvPicPr>
            <a:picLocks noChangeAspect="1"/>
          </p:cNvPicPr>
          <p:nvPr/>
        </p:nvPicPr>
        <p:blipFill>
          <a:blip r:embed="rId2">
            <a:alphaModFix amt="50000"/>
            <a:extLst/>
          </a:blip>
          <a:stretch>
            <a:fillRect/>
          </a:stretch>
        </p:blipFill>
        <p:spPr>
          <a:xfrm>
            <a:off x="8623300" y="1892300"/>
            <a:ext cx="3175000" cy="3175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13" name="droppedImage.pdf"/>
          <p:cNvPicPr>
            <a:picLocks noChangeAspect="1"/>
          </p:cNvPicPr>
          <p:nvPr/>
        </p:nvPicPr>
        <p:blipFill>
          <a:blip r:embed="rId3">
            <a:alphaModFix amt="50000"/>
            <a:extLst/>
          </a:blip>
          <a:stretch>
            <a:fillRect/>
          </a:stretch>
        </p:blipFill>
        <p:spPr>
          <a:xfrm>
            <a:off x="4914900" y="1892300"/>
            <a:ext cx="3175000" cy="3175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14" name="droppedImage.pdf"/>
          <p:cNvPicPr>
            <a:picLocks noChangeAspect="1"/>
          </p:cNvPicPr>
          <p:nvPr/>
        </p:nvPicPr>
        <p:blipFill>
          <a:blip r:embed="rId4">
            <a:alphaModFix amt="50000"/>
            <a:extLst/>
          </a:blip>
          <a:stretch>
            <a:fillRect/>
          </a:stretch>
        </p:blipFill>
        <p:spPr>
          <a:xfrm>
            <a:off x="1206500" y="1892300"/>
            <a:ext cx="3175000" cy="3175000"/>
          </a:xfrm>
          <a:prstGeom prst="rect">
            <a:avLst/>
          </a:prstGeom>
          <a:ln w="12700">
            <a:miter lim="400000"/>
          </a:ln>
        </p:spPr>
      </p:pic>
      <p:sp>
        <p:nvSpPr>
          <p:cNvPr id="1315" name="Shape 1315"/>
          <p:cNvSpPr/>
          <p:nvPr/>
        </p:nvSpPr>
        <p:spPr>
          <a:xfrm>
            <a:off x="3436652" y="419100"/>
            <a:ext cx="6121041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Three Integrators Summary</a:t>
            </a:r>
          </a:p>
        </p:txBody>
      </p:sp>
      <p:sp>
        <p:nvSpPr>
          <p:cNvPr id="1316" name="Shape 1316"/>
          <p:cNvSpPr/>
          <p:nvPr/>
        </p:nvSpPr>
        <p:spPr>
          <a:xfrm>
            <a:off x="2173702" y="5740400"/>
            <a:ext cx="1230140" cy="546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000" u="sng"/>
            </a:lvl1pPr>
          </a:lstStyle>
          <a:p>
            <a:pPr/>
            <a:r>
              <a:t>Explicit</a:t>
            </a:r>
          </a:p>
        </p:txBody>
      </p:sp>
      <p:sp>
        <p:nvSpPr>
          <p:cNvPr id="1317" name="Shape 1317"/>
          <p:cNvSpPr/>
          <p:nvPr/>
        </p:nvSpPr>
        <p:spPr>
          <a:xfrm>
            <a:off x="5633243" y="5740400"/>
            <a:ext cx="1738388" cy="546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000" u="sng"/>
            </a:lvl1pPr>
          </a:lstStyle>
          <a:p>
            <a:pPr/>
            <a:r>
              <a:t>Variational</a:t>
            </a:r>
          </a:p>
        </p:txBody>
      </p:sp>
      <p:sp>
        <p:nvSpPr>
          <p:cNvPr id="1318" name="Shape 1318"/>
          <p:cNvSpPr/>
          <p:nvPr/>
        </p:nvSpPr>
        <p:spPr>
          <a:xfrm>
            <a:off x="9604641" y="5740400"/>
            <a:ext cx="1238140" cy="546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000" u="sng"/>
            </a:lvl1pPr>
          </a:lstStyle>
          <a:p>
            <a:pPr/>
            <a:r>
              <a:t>Implicit</a:t>
            </a:r>
          </a:p>
        </p:txBody>
      </p:sp>
      <p:pic>
        <p:nvPicPr>
          <p:cNvPr id="1319" name="explicit-1.mov"/>
          <p:cNvPicPr>
            <a:picLocks noChangeAspect="0"/>
          </p:cNvPicPr>
          <p:nvPr>
            <a:videoFile r:link="rId5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7">
            <a:extLst/>
          </a:blip>
          <a:stretch>
            <a:fillRect/>
          </a:stretch>
        </p:blipFill>
        <p:spPr>
          <a:xfrm>
            <a:off x="1206500" y="1892300"/>
            <a:ext cx="3175000" cy="3175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20" name="implicit.mov"/>
          <p:cNvPicPr>
            <a:picLocks noChangeAspect="0"/>
          </p:cNvPicPr>
          <p:nvPr>
            <a:videoFile r:link="rId8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7">
            <a:extLst/>
          </a:blip>
          <a:stretch>
            <a:fillRect/>
          </a:stretch>
        </p:blipFill>
        <p:spPr>
          <a:xfrm>
            <a:off x="8623300" y="1892300"/>
            <a:ext cx="3175000" cy="3175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21" name="symplectic-1.mov"/>
          <p:cNvPicPr>
            <a:picLocks noChangeAspect="0"/>
          </p:cNvPicPr>
          <p:nvPr>
            <a:videoFile r:link="rId10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7">
            <a:extLst/>
          </a:blip>
          <a:stretch>
            <a:fillRect/>
          </a:stretch>
        </p:blipFill>
        <p:spPr>
          <a:xfrm>
            <a:off x="4914900" y="1892300"/>
            <a:ext cx="3175000" cy="3175000"/>
          </a:xfrm>
          <a:prstGeom prst="rect">
            <a:avLst/>
          </a:prstGeom>
          <a:ln w="12700">
            <a:miter lim="400000"/>
          </a:ln>
        </p:spPr>
      </p:pic>
      <p:sp>
        <p:nvSpPr>
          <p:cNvPr id="1322" name="Shape 1322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323" name="Shape 1323"/>
          <p:cNvSpPr/>
          <p:nvPr/>
        </p:nvSpPr>
        <p:spPr>
          <a:xfrm>
            <a:off x="1367761" y="6997700"/>
            <a:ext cx="2844801" cy="546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000"/>
            </a:lvl1pPr>
          </a:lstStyle>
          <a:p>
            <a:pPr/>
            <a:r>
              <a:t>artificial driving</a:t>
            </a:r>
          </a:p>
        </p:txBody>
      </p:sp>
      <p:sp>
        <p:nvSpPr>
          <p:cNvPr id="1324" name="Shape 1324"/>
          <p:cNvSpPr/>
          <p:nvPr/>
        </p:nvSpPr>
        <p:spPr>
          <a:xfrm>
            <a:off x="5080000" y="6991350"/>
            <a:ext cx="2844800" cy="546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000"/>
            </a:lvl1pPr>
          </a:lstStyle>
          <a:p>
            <a:pPr/>
            <a:r>
              <a:t>good energy</a:t>
            </a:r>
          </a:p>
        </p:txBody>
      </p:sp>
      <p:sp>
        <p:nvSpPr>
          <p:cNvPr id="1325" name="Shape 1325"/>
          <p:cNvSpPr/>
          <p:nvPr/>
        </p:nvSpPr>
        <p:spPr>
          <a:xfrm>
            <a:off x="1371600" y="7632700"/>
            <a:ext cx="2844800" cy="546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000"/>
            </a:lvl1pPr>
          </a:lstStyle>
          <a:p>
            <a:pPr/>
            <a:r>
              <a:t>unstable</a:t>
            </a:r>
          </a:p>
        </p:txBody>
      </p:sp>
      <p:sp>
        <p:nvSpPr>
          <p:cNvPr id="1326" name="Shape 1326"/>
          <p:cNvSpPr/>
          <p:nvPr/>
        </p:nvSpPr>
        <p:spPr>
          <a:xfrm>
            <a:off x="1371600" y="6362700"/>
            <a:ext cx="2844800" cy="546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000"/>
            </a:lvl1pPr>
          </a:lstStyle>
          <a:p>
            <a:pPr/>
            <a:r>
              <a:t>cheap</a:t>
            </a:r>
          </a:p>
        </p:txBody>
      </p:sp>
      <p:sp>
        <p:nvSpPr>
          <p:cNvPr id="1327" name="Shape 1327"/>
          <p:cNvSpPr/>
          <p:nvPr/>
        </p:nvSpPr>
        <p:spPr>
          <a:xfrm>
            <a:off x="4737100" y="7632700"/>
            <a:ext cx="3517900" cy="546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3000"/>
            </a:lvl1pPr>
          </a:lstStyle>
          <a:p>
            <a:pPr/>
            <a:r>
              <a:t>unstable for large      </a:t>
            </a:r>
          </a:p>
        </p:txBody>
      </p:sp>
      <p:sp>
        <p:nvSpPr>
          <p:cNvPr id="1328" name="Shape 1328"/>
          <p:cNvSpPr/>
          <p:nvPr/>
        </p:nvSpPr>
        <p:spPr>
          <a:xfrm>
            <a:off x="5080000" y="6362700"/>
            <a:ext cx="2844800" cy="546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000"/>
            </a:lvl1pPr>
          </a:lstStyle>
          <a:p>
            <a:pPr/>
            <a:r>
              <a:t>cheap</a:t>
            </a:r>
          </a:p>
        </p:txBody>
      </p:sp>
      <p:sp>
        <p:nvSpPr>
          <p:cNvPr id="1329" name="Shape 1329"/>
          <p:cNvSpPr/>
          <p:nvPr/>
        </p:nvSpPr>
        <p:spPr>
          <a:xfrm>
            <a:off x="8788400" y="6362700"/>
            <a:ext cx="2844800" cy="546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000"/>
            </a:lvl1pPr>
          </a:lstStyle>
          <a:p>
            <a:pPr/>
            <a:r>
              <a:t>more expensive</a:t>
            </a:r>
          </a:p>
        </p:txBody>
      </p:sp>
      <p:sp>
        <p:nvSpPr>
          <p:cNvPr id="1330" name="Shape 1330"/>
          <p:cNvSpPr/>
          <p:nvPr/>
        </p:nvSpPr>
        <p:spPr>
          <a:xfrm>
            <a:off x="8801100" y="6997700"/>
            <a:ext cx="2844800" cy="546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000"/>
            </a:lvl1pPr>
          </a:lstStyle>
          <a:p>
            <a:pPr/>
            <a:r>
              <a:t>artificial damping</a:t>
            </a:r>
          </a:p>
        </p:txBody>
      </p:sp>
      <p:sp>
        <p:nvSpPr>
          <p:cNvPr id="1331" name="Shape 1331"/>
          <p:cNvSpPr/>
          <p:nvPr/>
        </p:nvSpPr>
        <p:spPr>
          <a:xfrm>
            <a:off x="8801100" y="7632700"/>
            <a:ext cx="2844800" cy="546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000"/>
            </a:lvl1pPr>
          </a:lstStyle>
          <a:p>
            <a:pPr/>
            <a:r>
              <a:t>stable</a:t>
            </a:r>
          </a:p>
        </p:txBody>
      </p:sp>
      <p:pic>
        <p:nvPicPr>
          <p:cNvPr id="1332" name="droppedImage.pdf"/>
          <p:cNvPicPr>
            <a:picLocks noChangeAspect="1"/>
          </p:cNvPicPr>
          <p:nvPr/>
        </p:nvPicPr>
        <p:blipFill>
          <a:blip r:embed="rId12">
            <a:alphaModFix amt="50000"/>
            <a:extLst/>
          </a:blip>
          <a:stretch>
            <a:fillRect/>
          </a:stretch>
        </p:blipFill>
        <p:spPr>
          <a:xfrm>
            <a:off x="7594600" y="7734300"/>
            <a:ext cx="520700" cy="342900"/>
          </a:xfrm>
          <a:prstGeom prst="rect">
            <a:avLst/>
          </a:prstGeom>
          <a:ln w="12700">
            <a:miter lim="400000"/>
          </a:ln>
        </p:spPr>
      </p:pic>
      <p:sp>
        <p:nvSpPr>
          <p:cNvPr id="1333" name="Shape 1333"/>
          <p:cNvSpPr/>
          <p:nvPr/>
        </p:nvSpPr>
        <p:spPr>
          <a:xfrm>
            <a:off x="4737100" y="8293100"/>
            <a:ext cx="3517900" cy="546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000"/>
            </a:lvl1pPr>
          </a:lstStyle>
          <a:p>
            <a:pPr/>
            <a:r>
              <a:t>momenta conserved</a:t>
            </a:r>
          </a:p>
        </p:txBody>
      </p:sp>
      <p:sp>
        <p:nvSpPr>
          <p:cNvPr id="1334" name="Shape 1334"/>
          <p:cNvSpPr/>
          <p:nvPr/>
        </p:nvSpPr>
        <p:spPr>
          <a:xfrm>
            <a:off x="1968500" y="1200150"/>
            <a:ext cx="9067800" cy="7467600"/>
          </a:xfrm>
          <a:prstGeom prst="rect">
            <a:avLst/>
          </a:prstGeom>
          <a:solidFill>
            <a:srgbClr val="D6D6D6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5000"/>
            </a:pPr>
          </a:p>
          <a:p>
            <a:pPr>
              <a:defRPr sz="5000"/>
            </a:pPr>
          </a:p>
          <a:p>
            <a:pPr>
              <a:defRPr sz="5000"/>
            </a:pPr>
          </a:p>
          <a:p>
            <a:pPr>
              <a:defRPr sz="5000"/>
            </a:pPr>
          </a:p>
          <a:p>
            <a:pPr>
              <a:defRPr sz="5000"/>
            </a:pPr>
          </a:p>
          <a:p>
            <a:pPr>
              <a:defRPr sz="5000"/>
            </a:pPr>
          </a:p>
          <a:p>
            <a:pPr>
              <a:defRPr sz="5000"/>
            </a:pPr>
          </a:p>
          <a:p>
            <a:pPr>
              <a:defRPr sz="5000"/>
            </a:pPr>
          </a:p>
          <a:p>
            <a:pPr>
              <a:defRPr sz="5000"/>
            </a:pPr>
          </a:p>
        </p:txBody>
      </p:sp>
      <p:sp>
        <p:nvSpPr>
          <p:cNvPr id="1335" name="Shape 1335"/>
          <p:cNvSpPr/>
          <p:nvPr/>
        </p:nvSpPr>
        <p:spPr>
          <a:xfrm>
            <a:off x="3582206" y="1784350"/>
            <a:ext cx="5840463" cy="838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000"/>
            </a:lvl1pPr>
          </a:lstStyle>
          <a:p>
            <a:pPr/>
            <a:r>
              <a:t>Variational Integrators</a:t>
            </a:r>
          </a:p>
        </p:txBody>
      </p:sp>
      <p:sp>
        <p:nvSpPr>
          <p:cNvPr id="1336" name="Shape 1336"/>
          <p:cNvSpPr/>
          <p:nvPr/>
        </p:nvSpPr>
        <p:spPr>
          <a:xfrm>
            <a:off x="4495800" y="3829050"/>
            <a:ext cx="4000500" cy="749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500"/>
            </a:lvl1pPr>
          </a:lstStyle>
          <a:p>
            <a:pPr/>
            <a:r>
              <a:t>good energy</a:t>
            </a:r>
          </a:p>
        </p:txBody>
      </p:sp>
      <p:sp>
        <p:nvSpPr>
          <p:cNvPr id="1337" name="Shape 1337"/>
          <p:cNvSpPr/>
          <p:nvPr/>
        </p:nvSpPr>
        <p:spPr>
          <a:xfrm>
            <a:off x="5080000" y="2794000"/>
            <a:ext cx="2844800" cy="749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500"/>
            </a:lvl1pPr>
          </a:lstStyle>
          <a:p>
            <a:pPr/>
            <a:r>
              <a:t>cheap</a:t>
            </a:r>
          </a:p>
        </p:txBody>
      </p:sp>
      <p:grpSp>
        <p:nvGrpSpPr>
          <p:cNvPr id="1340" name="Group 1340"/>
          <p:cNvGrpSpPr/>
          <p:nvPr/>
        </p:nvGrpSpPr>
        <p:grpSpPr>
          <a:xfrm>
            <a:off x="3794586" y="6464300"/>
            <a:ext cx="5410200" cy="2148454"/>
            <a:chOff x="0" y="0"/>
            <a:chExt cx="5410198" cy="2148453"/>
          </a:xfrm>
        </p:grpSpPr>
        <p:sp>
          <p:nvSpPr>
            <p:cNvPr id="1338" name="Shape 1338"/>
            <p:cNvSpPr/>
            <p:nvPr/>
          </p:nvSpPr>
          <p:spPr>
            <a:xfrm>
              <a:off x="0" y="0"/>
              <a:ext cx="5410199" cy="214845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algn="l">
                <a:defRPr sz="4500"/>
              </a:lvl1pPr>
            </a:lstStyle>
            <a:p>
              <a:pPr/>
              <a:r>
                <a:t>unstable for large      </a:t>
              </a:r>
            </a:p>
          </p:txBody>
        </p:sp>
        <p:pic>
          <p:nvPicPr>
            <p:cNvPr id="1339" name="droppedImage.pdf"/>
            <p:cNvPicPr>
              <a:picLocks noChangeAspect="1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4394564" y="810552"/>
              <a:ext cx="800792" cy="52735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341" name="Shape 1341"/>
          <p:cNvSpPr/>
          <p:nvPr/>
        </p:nvSpPr>
        <p:spPr>
          <a:xfrm>
            <a:off x="3733800" y="4940300"/>
            <a:ext cx="5524500" cy="749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500"/>
            </a:lvl1pPr>
          </a:lstStyle>
          <a:p>
            <a:pPr/>
            <a:r>
              <a:t>momenta conserved</a:t>
            </a:r>
          </a:p>
        </p:txBody>
      </p:sp>
      <p:sp>
        <p:nvSpPr>
          <p:cNvPr id="1342" name="Shape 1342"/>
          <p:cNvSpPr/>
          <p:nvPr/>
        </p:nvSpPr>
        <p:spPr>
          <a:xfrm>
            <a:off x="3733800" y="5956300"/>
            <a:ext cx="5524500" cy="749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500"/>
            </a:lvl1pPr>
          </a:lstStyle>
          <a:p>
            <a:pPr/>
            <a:r>
              <a:t>but (can’t have it all!)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after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" fill="hold"/>
                                        <p:tgtEl>
                                          <p:spTgt spid="13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9"/>
                            </p:stCondLst>
                            <p:childTnLst>
                              <p:par>
                                <p:cTn id="8" presetClass="mediacall" nodeType="afterEffect" presetSubtype="0" presetID="1" grpId="2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8" fill="hold"/>
                                        <p:tgtEl>
                                          <p:spTgt spid="13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7"/>
                            </p:stCondLst>
                            <p:childTnLst>
                              <p:par>
                                <p:cTn id="11" presetClass="mediacall" nodeType="afterEffect" presetSubtype="0" presetID="1" grpId="3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6" fill="hold"/>
                                        <p:tgtEl>
                                          <p:spTgt spid="13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video fullScrn="0">
              <p:cMediaNode mute="0" showWhenStopped="1" numSld="1" vol="100000">
                <p:cTn id="13" fill="hold" display="0">
                  <p:stCondLst>
                    <p:cond delay="indefinite"/>
                  </p:stCondLst>
                </p:cTn>
                <p:tgtEl>
                  <p:spTgt spid="1321"/>
                </p:tgtEl>
              </p:cMediaNode>
            </p:video>
            <p:video fullScrn="0">
              <p:cMediaNode mute="0" showWhenStopped="1" numSld="1" vol="100000">
                <p:cTn id="14" fill="hold" display="0">
                  <p:stCondLst>
                    <p:cond delay="indefinite"/>
                  </p:stCondLst>
                </p:cTn>
                <p:tgtEl>
                  <p:spTgt spid="1320"/>
                </p:tgtEl>
              </p:cMediaNode>
            </p:video>
            <p:video fullScrn="0">
              <p:cMediaNode mute="0" showWhenStopped="1" numSld="1" vol="100000">
                <p:cTn id="15" fill="hold" display="0">
                  <p:stCondLst>
                    <p:cond delay="indefinite"/>
                  </p:stCondLst>
                </p:cTn>
                <p:tgtEl>
                  <p:spTgt spid="1319"/>
                </p:tgtEl>
              </p:cMediaNode>
            </p:video>
          </p:childTnLst>
        </p:cTn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4" name="Shape 1344"/>
          <p:cNvSpPr/>
          <p:nvPr/>
        </p:nvSpPr>
        <p:spPr>
          <a:xfrm>
            <a:off x="4583019" y="419100"/>
            <a:ext cx="3828307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Damped Systems</a:t>
            </a:r>
          </a:p>
        </p:txBody>
      </p:sp>
      <p:sp>
        <p:nvSpPr>
          <p:cNvPr id="1345" name="Shape 1345"/>
          <p:cNvSpPr/>
          <p:nvPr/>
        </p:nvSpPr>
        <p:spPr>
          <a:xfrm>
            <a:off x="1540842" y="1384300"/>
            <a:ext cx="9912661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Want to include non-conservative forces, too</a:t>
            </a:r>
          </a:p>
        </p:txBody>
      </p:sp>
      <p:sp>
        <p:nvSpPr>
          <p:cNvPr id="1346" name="Shape 1346"/>
          <p:cNvSpPr/>
          <p:nvPr/>
        </p:nvSpPr>
        <p:spPr>
          <a:xfrm>
            <a:off x="177421" y="3098799"/>
            <a:ext cx="12649201" cy="723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Systems with non-conservative forces satisfy the </a:t>
            </a:r>
          </a:p>
        </p:txBody>
      </p:sp>
      <p:pic>
        <p:nvPicPr>
          <p:cNvPr id="1347" name="dropped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09700" y="5283200"/>
            <a:ext cx="9791700" cy="1181100"/>
          </a:xfrm>
          <a:prstGeom prst="rect">
            <a:avLst/>
          </a:prstGeom>
          <a:ln w="12700">
            <a:miter lim="400000"/>
          </a:ln>
        </p:spPr>
      </p:pic>
      <p:sp>
        <p:nvSpPr>
          <p:cNvPr id="1348" name="Shape 1348"/>
          <p:cNvSpPr/>
          <p:nvPr/>
        </p:nvSpPr>
        <p:spPr>
          <a:xfrm>
            <a:off x="6540500" y="6616700"/>
            <a:ext cx="3543300" cy="1778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800"/>
            </a:lvl1pPr>
          </a:lstStyle>
          <a:p>
            <a:pPr/>
            <a:r>
              <a:t>integral of force in direction of variation, eta</a:t>
            </a:r>
          </a:p>
        </p:txBody>
      </p:sp>
      <p:sp>
        <p:nvSpPr>
          <p:cNvPr id="1349" name="Shape 1349"/>
          <p:cNvSpPr/>
          <p:nvPr/>
        </p:nvSpPr>
        <p:spPr>
          <a:xfrm>
            <a:off x="1193800" y="6896100"/>
            <a:ext cx="4254500" cy="1219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800"/>
            </a:lvl1pPr>
          </a:lstStyle>
          <a:p>
            <a:pPr/>
            <a:r>
              <a:t>variation of action in direction eta</a:t>
            </a:r>
          </a:p>
        </p:txBody>
      </p:sp>
      <p:sp>
        <p:nvSpPr>
          <p:cNvPr id="1350" name="Shape 1350"/>
          <p:cNvSpPr/>
          <p:nvPr/>
        </p:nvSpPr>
        <p:spPr>
          <a:xfrm>
            <a:off x="3022600" y="4140200"/>
            <a:ext cx="6946900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u="sng">
                <a:solidFill>
                  <a:srgbClr val="0096FF"/>
                </a:solidFill>
              </a:defRPr>
            </a:lvl1pPr>
          </a:lstStyle>
          <a:p>
            <a:pPr/>
            <a:r>
              <a:t>Lagrange-D’Alembert Principle</a:t>
            </a:r>
          </a:p>
        </p:txBody>
      </p:sp>
      <p:sp>
        <p:nvSpPr>
          <p:cNvPr id="1351" name="Shape 1351"/>
          <p:cNvSpPr/>
          <p:nvPr/>
        </p:nvSpPr>
        <p:spPr>
          <a:xfrm>
            <a:off x="1816100" y="8559800"/>
            <a:ext cx="9372600" cy="660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800"/>
            </a:lvl1pPr>
          </a:lstStyle>
          <a:p>
            <a:pPr/>
            <a:r>
              <a:t>modification of Principle of Stationary Action</a:t>
            </a:r>
          </a:p>
        </p:txBody>
      </p:sp>
      <p:sp>
        <p:nvSpPr>
          <p:cNvPr id="1352" name="Shape 1352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1353" name="dropped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203700" y="2349500"/>
            <a:ext cx="4419600" cy="4953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5" name="Shape 1355"/>
          <p:cNvSpPr/>
          <p:nvPr/>
        </p:nvSpPr>
        <p:spPr>
          <a:xfrm>
            <a:off x="4583019" y="419100"/>
            <a:ext cx="3828307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Damped Systems</a:t>
            </a:r>
          </a:p>
        </p:txBody>
      </p:sp>
      <p:pic>
        <p:nvPicPr>
          <p:cNvPr id="1356" name="dropped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09700" y="2235200"/>
            <a:ext cx="9791700" cy="1181100"/>
          </a:xfrm>
          <a:prstGeom prst="rect">
            <a:avLst/>
          </a:prstGeom>
          <a:ln w="12700">
            <a:miter lim="400000"/>
          </a:ln>
        </p:spPr>
      </p:pic>
      <p:sp>
        <p:nvSpPr>
          <p:cNvPr id="1357" name="Shape 1357"/>
          <p:cNvSpPr/>
          <p:nvPr/>
        </p:nvSpPr>
        <p:spPr>
          <a:xfrm>
            <a:off x="3022600" y="1346199"/>
            <a:ext cx="6946900" cy="723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Lagrange-D’Alembert Principle</a:t>
            </a:r>
          </a:p>
        </p:txBody>
      </p:sp>
      <p:sp>
        <p:nvSpPr>
          <p:cNvPr id="1358" name="Shape 1358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grpSp>
        <p:nvGrpSpPr>
          <p:cNvPr id="1361" name="Group 1361"/>
          <p:cNvGrpSpPr/>
          <p:nvPr/>
        </p:nvGrpSpPr>
        <p:grpSpPr>
          <a:xfrm>
            <a:off x="1790700" y="5461000"/>
            <a:ext cx="3175000" cy="1964532"/>
            <a:chOff x="0" y="0"/>
            <a:chExt cx="3175000" cy="1964531"/>
          </a:xfrm>
        </p:grpSpPr>
        <p:pic>
          <p:nvPicPr>
            <p:cNvPr id="1359" name="droppedImage.pdf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3175000" cy="196453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360" name="Shape 1360"/>
            <p:cNvSpPr/>
            <p:nvPr/>
          </p:nvSpPr>
          <p:spPr>
            <a:xfrm>
              <a:off x="1062235" y="1193800"/>
              <a:ext cx="1670498" cy="6604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3800"/>
              </a:lvl1pPr>
            </a:lstStyle>
            <a:p>
              <a:pPr/>
              <a:r>
                <a:t>forward</a:t>
              </a:r>
            </a:p>
          </p:txBody>
        </p:sp>
      </p:grpSp>
      <p:grpSp>
        <p:nvGrpSpPr>
          <p:cNvPr id="1364" name="Group 1364"/>
          <p:cNvGrpSpPr/>
          <p:nvPr/>
        </p:nvGrpSpPr>
        <p:grpSpPr>
          <a:xfrm>
            <a:off x="7353300" y="5041900"/>
            <a:ext cx="3810000" cy="3155950"/>
            <a:chOff x="0" y="0"/>
            <a:chExt cx="3810000" cy="3155950"/>
          </a:xfrm>
        </p:grpSpPr>
        <p:pic>
          <p:nvPicPr>
            <p:cNvPr id="1362" name="droppedImage.pdf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3810000" cy="23622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363" name="Shape 1363"/>
            <p:cNvSpPr/>
            <p:nvPr/>
          </p:nvSpPr>
          <p:spPr>
            <a:xfrm>
              <a:off x="751588" y="2495550"/>
              <a:ext cx="2296369" cy="6604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3800"/>
              </a:lvl1pPr>
            </a:lstStyle>
            <a:p>
              <a:pPr/>
              <a:r>
                <a:t>rectangular</a:t>
              </a:r>
            </a:p>
          </p:txBody>
        </p:sp>
      </p:grpSp>
      <p:pic>
        <p:nvPicPr>
          <p:cNvPr id="1365" name="droppedImage.pd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175000" y="5283200"/>
            <a:ext cx="215900" cy="330200"/>
          </a:xfrm>
          <a:prstGeom prst="rect">
            <a:avLst/>
          </a:prstGeom>
          <a:ln w="12700">
            <a:miter lim="400000"/>
          </a:ln>
        </p:spPr>
      </p:pic>
      <p:sp>
        <p:nvSpPr>
          <p:cNvPr id="1366" name="Shape 1366"/>
          <p:cNvSpPr/>
          <p:nvPr/>
        </p:nvSpPr>
        <p:spPr>
          <a:xfrm>
            <a:off x="1752600" y="4076699"/>
            <a:ext cx="9499600" cy="723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Discretize using Variational Principle with:</a:t>
            </a:r>
          </a:p>
        </p:txBody>
      </p:sp>
      <p:sp>
        <p:nvSpPr>
          <p:cNvPr id="1367" name="Shape 1367"/>
          <p:cNvSpPr/>
          <p:nvPr/>
        </p:nvSpPr>
        <p:spPr>
          <a:xfrm>
            <a:off x="1752600" y="8394699"/>
            <a:ext cx="9499600" cy="723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(Forced Symplectic Euler Method)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9" name="Shape 1369"/>
          <p:cNvSpPr/>
          <p:nvPr/>
        </p:nvSpPr>
        <p:spPr>
          <a:xfrm>
            <a:off x="2113049" y="419100"/>
            <a:ext cx="8768247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Discrete Lagrange-D’Alembert Principle</a:t>
            </a:r>
          </a:p>
        </p:txBody>
      </p:sp>
      <p:sp>
        <p:nvSpPr>
          <p:cNvPr id="1370" name="Shape 1370"/>
          <p:cNvSpPr/>
          <p:nvPr/>
        </p:nvSpPr>
        <p:spPr>
          <a:xfrm>
            <a:off x="1028700" y="1422399"/>
            <a:ext cx="10502900" cy="723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Forced Symplectic Euler Method B</a:t>
            </a:r>
          </a:p>
        </p:txBody>
      </p:sp>
      <p:sp>
        <p:nvSpPr>
          <p:cNvPr id="1371" name="Shape 1371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grpSp>
        <p:nvGrpSpPr>
          <p:cNvPr id="1383" name="Group 1383"/>
          <p:cNvGrpSpPr/>
          <p:nvPr/>
        </p:nvGrpSpPr>
        <p:grpSpPr>
          <a:xfrm>
            <a:off x="1574800" y="2552700"/>
            <a:ext cx="9842500" cy="2654300"/>
            <a:chOff x="0" y="0"/>
            <a:chExt cx="9842500" cy="2654300"/>
          </a:xfrm>
        </p:grpSpPr>
        <p:pic>
          <p:nvPicPr>
            <p:cNvPr id="1372" name="droppedImage.pdf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50800" y="863600"/>
              <a:ext cx="8991607" cy="127635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373" name="Shape 1373"/>
            <p:cNvSpPr/>
            <p:nvPr/>
          </p:nvSpPr>
          <p:spPr>
            <a:xfrm flipH="1">
              <a:off x="4902200" y="850900"/>
              <a:ext cx="1704702" cy="1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400000"/>
              <a:headEnd type="stealth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74" name="Shape 1374"/>
            <p:cNvSpPr/>
            <p:nvPr/>
          </p:nvSpPr>
          <p:spPr>
            <a:xfrm flipH="1">
              <a:off x="2594344" y="850900"/>
              <a:ext cx="1949622" cy="1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400000"/>
              <a:headEnd type="stealth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1375" name="droppedImage.pdf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2324100"/>
              <a:ext cx="927100" cy="3302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376" name="droppedImage.pdf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4533900" y="1828800"/>
              <a:ext cx="419100" cy="3302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377" name="droppedImage.pdf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8928100" y="1155700"/>
              <a:ext cx="914400" cy="3429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378" name="Shape 1378"/>
            <p:cNvSpPr/>
            <p:nvPr/>
          </p:nvSpPr>
          <p:spPr>
            <a:xfrm>
              <a:off x="4711700" y="1307360"/>
              <a:ext cx="1" cy="432540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79" name="Shape 1379"/>
            <p:cNvSpPr/>
            <p:nvPr/>
          </p:nvSpPr>
          <p:spPr>
            <a:xfrm>
              <a:off x="9017000" y="660400"/>
              <a:ext cx="1" cy="432540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80" name="Shape 1380"/>
            <p:cNvSpPr/>
            <p:nvPr/>
          </p:nvSpPr>
          <p:spPr>
            <a:xfrm flipH="1">
              <a:off x="63499" y="1854200"/>
              <a:ext cx="2" cy="432540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1381" name="droppedImage.pdf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698500" y="0"/>
              <a:ext cx="3543300" cy="5207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382" name="droppedImage.pdf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5880100" y="0"/>
              <a:ext cx="1993900" cy="5207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1384" name="droppedImage.pdf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4038600" y="5321300"/>
            <a:ext cx="4914900" cy="546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85" name="droppedImage.pdf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965200" y="6273800"/>
            <a:ext cx="11061700" cy="13716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388" name="Group 1388"/>
          <p:cNvGrpSpPr/>
          <p:nvPr/>
        </p:nvGrpSpPr>
        <p:grpSpPr>
          <a:xfrm>
            <a:off x="4471522" y="7759700"/>
            <a:ext cx="4064001" cy="1295400"/>
            <a:chOff x="0" y="0"/>
            <a:chExt cx="4064000" cy="1295400"/>
          </a:xfrm>
        </p:grpSpPr>
        <p:sp>
          <p:nvSpPr>
            <p:cNvPr id="1386" name="Shape 1386"/>
            <p:cNvSpPr/>
            <p:nvPr/>
          </p:nvSpPr>
          <p:spPr>
            <a:xfrm>
              <a:off x="0" y="0"/>
              <a:ext cx="4064000" cy="7239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/>
              <a:r>
                <a:t>e.g., air resistance</a:t>
              </a:r>
            </a:p>
          </p:txBody>
        </p:sp>
        <p:pic>
          <p:nvPicPr>
            <p:cNvPr id="1387" name="droppedImage.pdf"/>
            <p:cNvPicPr>
              <a:picLocks noChangeAspect="1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1002177" y="762000"/>
              <a:ext cx="2565401" cy="5334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388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0" name="Group 210"/>
          <p:cNvGrpSpPr/>
          <p:nvPr/>
        </p:nvGrpSpPr>
        <p:grpSpPr>
          <a:xfrm>
            <a:off x="3492500" y="2133600"/>
            <a:ext cx="6032500" cy="5232400"/>
            <a:chOff x="0" y="0"/>
            <a:chExt cx="6032500" cy="5232400"/>
          </a:xfrm>
        </p:grpSpPr>
        <p:pic>
          <p:nvPicPr>
            <p:cNvPr id="208" name="droppedImage.pdf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6032500" cy="52324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09" name="droppedImage.pdf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041400" y="1625600"/>
              <a:ext cx="3937000" cy="34925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211" name="droppedImag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419600" y="3619500"/>
            <a:ext cx="4178300" cy="2679700"/>
          </a:xfrm>
          <a:prstGeom prst="rect">
            <a:avLst/>
          </a:prstGeom>
          <a:ln w="12700">
            <a:miter lim="400000"/>
          </a:ln>
        </p:spPr>
      </p:pic>
      <p:sp>
        <p:nvSpPr>
          <p:cNvPr id="212" name="Shape 212"/>
          <p:cNvSpPr/>
          <p:nvPr/>
        </p:nvSpPr>
        <p:spPr>
          <a:xfrm>
            <a:off x="3135703" y="419100"/>
            <a:ext cx="6722939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Particle in a Gravitational Field</a:t>
            </a:r>
          </a:p>
        </p:txBody>
      </p:sp>
      <p:pic>
        <p:nvPicPr>
          <p:cNvPr id="213" name="droppedImage.pd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9271000" y="7416800"/>
            <a:ext cx="1016000" cy="355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14" name="droppedImage.pdf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2755900" y="1701800"/>
            <a:ext cx="1828800" cy="444500"/>
          </a:xfrm>
          <a:prstGeom prst="rect">
            <a:avLst/>
          </a:prstGeom>
          <a:ln w="12700">
            <a:miter lim="400000"/>
          </a:ln>
        </p:spPr>
      </p:pic>
      <p:sp>
        <p:nvSpPr>
          <p:cNvPr id="215" name="Shape 215"/>
          <p:cNvSpPr/>
          <p:nvPr/>
        </p:nvSpPr>
        <p:spPr>
          <a:xfrm>
            <a:off x="4000500" y="6064250"/>
            <a:ext cx="520700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A</a:t>
            </a:r>
          </a:p>
        </p:txBody>
      </p:sp>
      <p:sp>
        <p:nvSpPr>
          <p:cNvPr id="216" name="Shape 216"/>
          <p:cNvSpPr/>
          <p:nvPr/>
        </p:nvSpPr>
        <p:spPr>
          <a:xfrm>
            <a:off x="8521700" y="3632200"/>
            <a:ext cx="520700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B</a:t>
            </a:r>
          </a:p>
        </p:txBody>
      </p:sp>
      <p:sp>
        <p:nvSpPr>
          <p:cNvPr id="217" name="Shape 217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218" name="droppedImage.pdf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4470400" y="7404100"/>
            <a:ext cx="368300" cy="4318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19" name="droppedImage.pdf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8407400" y="7404100"/>
            <a:ext cx="381000" cy="4318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23" name="Group 223"/>
          <p:cNvGrpSpPr/>
          <p:nvPr/>
        </p:nvGrpSpPr>
        <p:grpSpPr>
          <a:xfrm>
            <a:off x="702716" y="8280400"/>
            <a:ext cx="11588913" cy="723900"/>
            <a:chOff x="0" y="0"/>
            <a:chExt cx="11588911" cy="723900"/>
          </a:xfrm>
        </p:grpSpPr>
        <p:sp>
          <p:nvSpPr>
            <p:cNvPr id="220" name="Shape 220"/>
            <p:cNvSpPr/>
            <p:nvPr/>
          </p:nvSpPr>
          <p:spPr>
            <a:xfrm>
              <a:off x="0" y="0"/>
              <a:ext cx="11588912" cy="7239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“Throw a ball in the air from (    , A) catch at (    , B)”</a:t>
              </a:r>
            </a:p>
          </p:txBody>
        </p:sp>
        <p:pic>
          <p:nvPicPr>
            <p:cNvPr id="221" name="droppedImage.pdf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6675983" y="165100"/>
              <a:ext cx="368301" cy="4318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22" name="droppedImage.pdf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10104983" y="165100"/>
              <a:ext cx="381001" cy="4318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 p14:dur="1000"/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96" name="Group 1396"/>
          <p:cNvGrpSpPr/>
          <p:nvPr/>
        </p:nvGrpSpPr>
        <p:grpSpPr>
          <a:xfrm>
            <a:off x="-101600" y="4889500"/>
            <a:ext cx="13208000" cy="2286000"/>
            <a:chOff x="0" y="0"/>
            <a:chExt cx="13208000" cy="2286000"/>
          </a:xfrm>
        </p:grpSpPr>
        <p:pic>
          <p:nvPicPr>
            <p:cNvPr id="1390" name="droppedImage.pdf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2286000" cy="22860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391" name="droppedImage.pdf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2184400" y="0"/>
              <a:ext cx="2286000" cy="22860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392" name="droppedImage.pdf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4368800" y="0"/>
              <a:ext cx="2286000" cy="22860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393" name="droppedImage.pdf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6553200" y="0"/>
              <a:ext cx="2286000" cy="22860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394" name="droppedImage.pdf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8737600" y="0"/>
              <a:ext cx="2286000" cy="22860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395" name="droppedImage.pdf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10922000" y="0"/>
              <a:ext cx="2286000" cy="22860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1397" name="symplectic.mov"/>
          <p:cNvPicPr>
            <a:picLocks noChangeAspect="0"/>
          </p:cNvPicPr>
          <p:nvPr>
            <a:videoFile r:link="rId8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0">
            <a:extLst/>
          </a:blip>
          <a:stretch>
            <a:fillRect/>
          </a:stretch>
        </p:blipFill>
        <p:spPr>
          <a:xfrm>
            <a:off x="4216400" y="863600"/>
            <a:ext cx="4572000" cy="4572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98" name="symplectic-1.mov"/>
          <p:cNvPicPr>
            <a:picLocks noChangeAspect="0"/>
          </p:cNvPicPr>
          <p:nvPr>
            <a:videoFile r:link="rId11"/>
            <p:extLst>
              <p:ext uri="{DAA4B4D4-6D71-4841-9C94-3DE7FCFB9230}">
                <p14:media xmlns:p14="http://schemas.microsoft.com/office/powerpoint/2010/main" r:embed="rId12"/>
              </p:ext>
            </p:extLst>
          </p:nvPr>
        </p:nvPicPr>
        <p:blipFill>
          <a:blip r:embed="rId10">
            <a:extLst/>
          </a:blip>
          <a:stretch>
            <a:fillRect/>
          </a:stretch>
        </p:blipFill>
        <p:spPr>
          <a:xfrm>
            <a:off x="9867900" y="774700"/>
            <a:ext cx="2540000" cy="2540000"/>
          </a:xfrm>
          <a:prstGeom prst="rect">
            <a:avLst/>
          </a:prstGeom>
          <a:ln w="12700">
            <a:miter lim="400000"/>
          </a:ln>
        </p:spPr>
      </p:pic>
      <p:sp>
        <p:nvSpPr>
          <p:cNvPr id="1399" name="Shape 1399"/>
          <p:cNvSpPr/>
          <p:nvPr/>
        </p:nvSpPr>
        <p:spPr>
          <a:xfrm>
            <a:off x="9862709" y="3225800"/>
            <a:ext cx="2819327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non-damped</a:t>
            </a:r>
          </a:p>
        </p:txBody>
      </p:sp>
      <p:sp>
        <p:nvSpPr>
          <p:cNvPr id="1400" name="Shape 1400"/>
          <p:cNvSpPr/>
          <p:nvPr/>
        </p:nvSpPr>
        <p:spPr>
          <a:xfrm>
            <a:off x="2745531" y="7689850"/>
            <a:ext cx="7513663" cy="1346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behavior independent of step size</a:t>
            </a:r>
          </a:p>
          <a:p>
            <a:pPr/>
            <a:r>
              <a:t>(within stable region)</a:t>
            </a:r>
          </a:p>
        </p:txBody>
      </p:sp>
      <p:sp>
        <p:nvSpPr>
          <p:cNvPr id="1401" name="Shape 1401"/>
          <p:cNvSpPr/>
          <p:nvPr/>
        </p:nvSpPr>
        <p:spPr>
          <a:xfrm>
            <a:off x="3181281" y="419100"/>
            <a:ext cx="6631783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Variational Damped Pendulum</a:t>
            </a:r>
          </a:p>
        </p:txBody>
      </p:sp>
      <p:sp>
        <p:nvSpPr>
          <p:cNvPr id="1402" name="Shape 1402"/>
          <p:cNvSpPr/>
          <p:nvPr/>
        </p:nvSpPr>
        <p:spPr>
          <a:xfrm>
            <a:off x="1320043" y="2781300"/>
            <a:ext cx="2861259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30% damped</a:t>
            </a:r>
          </a:p>
        </p:txBody>
      </p:sp>
      <p:sp>
        <p:nvSpPr>
          <p:cNvPr id="1403" name="Shape 1403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after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66" fill="hold"/>
                                        <p:tgtEl>
                                          <p:spTgt spid="139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66"/>
                            </p:stCondLst>
                            <p:childTnLst>
                              <p:par>
                                <p:cTn id="8" presetClass="mediacall" nodeType="afterEffect" presetSubtype="0" presetID="1" grpId="2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5066" fill="hold"/>
                                        <p:tgtEl>
                                          <p:spTgt spid="139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1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after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video fullScrn="0">
              <p:cMediaNode mute="0" showWhenStopped="1" numSld="1" vol="100000">
                <p:cTn id="17" fill="hold" display="0">
                  <p:stCondLst>
                    <p:cond delay="indefinite"/>
                  </p:stCondLst>
                </p:cTn>
                <p:tgtEl>
                  <p:spTgt spid="1398"/>
                </p:tgtEl>
              </p:cMediaNode>
            </p:video>
            <p:video fullScrn="0">
              <p:cMediaNode mute="0" showWhenStopped="1" numSld="1" vol="100000">
                <p:cTn id="18" fill="hold" display="0">
                  <p:stCondLst>
                    <p:cond delay="indefinite"/>
                  </p:stCondLst>
                </p:cTn>
                <p:tgtEl>
                  <p:spTgt spid="1397"/>
                </p:tgtEl>
              </p:cMediaNode>
            </p:video>
          </p:childTnLst>
        </p:cTn>
      </p:par>
    </p:tnLst>
    <p:bldLst>
      <p:bldP build="whole" bldLvl="1" animBg="1" rev="0" advAuto="0" spid="1396" grpId="3"/>
      <p:bldP build="whole" bldLvl="1" animBg="1" rev="0" advAuto="0" spid="1400" grpId="4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5" name="symplectic.mov"/>
          <p:cNvPicPr>
            <a:picLocks noChangeAspect="0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>
            <a:extLst/>
          </a:blip>
          <a:stretch>
            <a:fillRect/>
          </a:stretch>
        </p:blipFill>
        <p:spPr>
          <a:xfrm>
            <a:off x="10007600" y="1955800"/>
            <a:ext cx="2540000" cy="25400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412" name="Group 1412"/>
          <p:cNvGrpSpPr/>
          <p:nvPr/>
        </p:nvGrpSpPr>
        <p:grpSpPr>
          <a:xfrm>
            <a:off x="101600" y="4889500"/>
            <a:ext cx="13055600" cy="2286000"/>
            <a:chOff x="0" y="0"/>
            <a:chExt cx="13055600" cy="2286000"/>
          </a:xfrm>
        </p:grpSpPr>
        <p:pic>
          <p:nvPicPr>
            <p:cNvPr id="1406" name="droppedImage.pdf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0"/>
              <a:ext cx="2286000" cy="22860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407" name="droppedImage.pdf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2133600" y="0"/>
              <a:ext cx="2286000" cy="22860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408" name="droppedImage.pdf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4165600" y="0"/>
              <a:ext cx="2286000" cy="22860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409" name="droppedImage.pdf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6451600" y="0"/>
              <a:ext cx="2286000" cy="22860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410" name="droppedImage.pdf"/>
            <p:cNvPicPr>
              <a:picLocks noChangeAspect="1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8585200" y="0"/>
              <a:ext cx="2286000" cy="22860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411" name="droppedImage.pdf"/>
            <p:cNvPicPr>
              <a:picLocks noChangeAspect="1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10769600" y="0"/>
              <a:ext cx="2286000" cy="22860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1413" name="symplectic-1.mov"/>
          <p:cNvPicPr>
            <a:picLocks noChangeAspect="0"/>
          </p:cNvPicPr>
          <p:nvPr>
            <a:videoFile r:link="rId11"/>
            <p:extLst>
              <p:ext uri="{DAA4B4D4-6D71-4841-9C94-3DE7FCFB9230}">
                <p14:media xmlns:p14="http://schemas.microsoft.com/office/powerpoint/2010/main" r:embed="rId12"/>
              </p:ext>
            </p:extLst>
          </p:nvPr>
        </p:nvPicPr>
        <p:blipFill>
          <a:blip r:embed="rId4">
            <a:extLst/>
          </a:blip>
          <a:stretch>
            <a:fillRect/>
          </a:stretch>
        </p:blipFill>
        <p:spPr>
          <a:xfrm>
            <a:off x="9867900" y="-241300"/>
            <a:ext cx="2540000" cy="2540000"/>
          </a:xfrm>
          <a:prstGeom prst="rect">
            <a:avLst/>
          </a:prstGeom>
          <a:ln w="12700">
            <a:miter lim="400000"/>
          </a:ln>
        </p:spPr>
      </p:pic>
      <p:sp>
        <p:nvSpPr>
          <p:cNvPr id="1414" name="Shape 1414"/>
          <p:cNvSpPr/>
          <p:nvPr/>
        </p:nvSpPr>
        <p:spPr>
          <a:xfrm>
            <a:off x="9862709" y="2209800"/>
            <a:ext cx="2819327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non-damped</a:t>
            </a:r>
          </a:p>
        </p:txBody>
      </p:sp>
      <p:sp>
        <p:nvSpPr>
          <p:cNvPr id="1415" name="Shape 1415"/>
          <p:cNvSpPr/>
          <p:nvPr/>
        </p:nvSpPr>
        <p:spPr>
          <a:xfrm>
            <a:off x="2745531" y="7689850"/>
            <a:ext cx="7513663" cy="1346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behavior independent of step size</a:t>
            </a:r>
          </a:p>
          <a:p>
            <a:pPr/>
            <a:r>
              <a:t>(within stable region)</a:t>
            </a:r>
          </a:p>
        </p:txBody>
      </p:sp>
      <p:sp>
        <p:nvSpPr>
          <p:cNvPr id="1416" name="Shape 1416"/>
          <p:cNvSpPr/>
          <p:nvPr/>
        </p:nvSpPr>
        <p:spPr>
          <a:xfrm>
            <a:off x="9846933" y="4368800"/>
            <a:ext cx="2861259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30% damped</a:t>
            </a:r>
          </a:p>
        </p:txBody>
      </p:sp>
      <p:sp>
        <p:nvSpPr>
          <p:cNvPr id="1417" name="Shape 1417"/>
          <p:cNvSpPr/>
          <p:nvPr/>
        </p:nvSpPr>
        <p:spPr>
          <a:xfrm>
            <a:off x="1320043" y="2781300"/>
            <a:ext cx="2861259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80% damped</a:t>
            </a:r>
          </a:p>
        </p:txBody>
      </p:sp>
      <p:pic>
        <p:nvPicPr>
          <p:cNvPr id="1418" name="symplectic-7.mov"/>
          <p:cNvPicPr>
            <a:picLocks noChangeAspect="0"/>
          </p:cNvPicPr>
          <p:nvPr>
            <a:videoFile r:link="rId13"/>
            <p:extLst>
              <p:ext uri="{DAA4B4D4-6D71-4841-9C94-3DE7FCFB9230}">
                <p14:media xmlns:p14="http://schemas.microsoft.com/office/powerpoint/2010/main" r:embed="rId14"/>
              </p:ext>
            </p:extLst>
          </p:nvPr>
        </p:nvPicPr>
        <p:blipFill>
          <a:blip r:embed="rId4">
            <a:extLst/>
          </a:blip>
          <a:stretch>
            <a:fillRect/>
          </a:stretch>
        </p:blipFill>
        <p:spPr>
          <a:xfrm>
            <a:off x="4229100" y="863600"/>
            <a:ext cx="4572000" cy="4572000"/>
          </a:xfrm>
          <a:prstGeom prst="rect">
            <a:avLst/>
          </a:prstGeom>
          <a:ln w="12700">
            <a:miter lim="400000"/>
          </a:ln>
        </p:spPr>
      </p:pic>
      <p:sp>
        <p:nvSpPr>
          <p:cNvPr id="1419" name="Shape 1419"/>
          <p:cNvSpPr/>
          <p:nvPr/>
        </p:nvSpPr>
        <p:spPr>
          <a:xfrm>
            <a:off x="3181281" y="419100"/>
            <a:ext cx="6631783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Variational Damped Pendulum</a:t>
            </a:r>
          </a:p>
        </p:txBody>
      </p:sp>
      <p:sp>
        <p:nvSpPr>
          <p:cNvPr id="1420" name="Shape 1420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after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66" fill="hold"/>
                                        <p:tgtEl>
                                          <p:spTgt spid="14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66"/>
                            </p:stCondLst>
                            <p:childTnLst>
                              <p:par>
                                <p:cTn id="8" presetClass="mediacall" nodeType="afterEffect" presetSubtype="0" presetID="1" grpId="2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5066" fill="hold"/>
                                        <p:tgtEl>
                                          <p:spTgt spid="140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132"/>
                            </p:stCondLst>
                            <p:childTnLst>
                              <p:par>
                                <p:cTn id="11" presetClass="mediacall" nodeType="afterEffect" presetSubtype="0" presetID="1" grpId="3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066" fill="hold"/>
                                        <p:tgtEl>
                                          <p:spTgt spid="14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video fullScrn="0">
              <p:cMediaNode mute="0" showWhenStopped="1" numSld="1" vol="100000">
                <p:cTn id="13" fill="hold" display="0">
                  <p:stCondLst>
                    <p:cond delay="indefinite"/>
                  </p:stCondLst>
                </p:cTn>
                <p:tgtEl>
                  <p:spTgt spid="1418"/>
                </p:tgtEl>
              </p:cMediaNode>
            </p:video>
            <p:video fullScrn="0">
              <p:cMediaNode mute="0" showWhenStopped="1" numSld="1" vol="100000">
                <p:cTn id="14" fill="hold" display="0">
                  <p:stCondLst>
                    <p:cond delay="indefinite"/>
                  </p:stCondLst>
                </p:cTn>
                <p:tgtEl>
                  <p:spTgt spid="1405"/>
                </p:tgtEl>
              </p:cMediaNode>
            </p:video>
            <p:video fullScrn="0">
              <p:cMediaNode mute="0" showWhenStopped="1" numSld="1" vol="100000">
                <p:cTn id="15" fill="hold" display="0">
                  <p:stCondLst>
                    <p:cond delay="indefinite"/>
                  </p:stCondLst>
                </p:cTn>
                <p:tgtEl>
                  <p:spTgt spid="1413"/>
                </p:tgtEl>
              </p:cMediaNode>
            </p:video>
          </p:childTnLst>
        </p:cTn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2" name="dropped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16200" y="3594100"/>
            <a:ext cx="4826000" cy="482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423" name="dropped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616200" y="-546100"/>
            <a:ext cx="4826000" cy="482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424" name="droppedImag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797800" y="3594100"/>
            <a:ext cx="4826000" cy="482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425" name="droppedImage.pd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797800" y="-546100"/>
            <a:ext cx="4826000" cy="4826000"/>
          </a:xfrm>
          <a:prstGeom prst="rect">
            <a:avLst/>
          </a:prstGeom>
          <a:ln w="12700">
            <a:miter lim="400000"/>
          </a:ln>
        </p:spPr>
      </p:pic>
      <p:sp>
        <p:nvSpPr>
          <p:cNvPr id="1426" name="Shape 1426"/>
          <p:cNvSpPr/>
          <p:nvPr/>
        </p:nvSpPr>
        <p:spPr>
          <a:xfrm>
            <a:off x="3871211" y="419100"/>
            <a:ext cx="5251923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30% Damped Pendulum</a:t>
            </a:r>
          </a:p>
        </p:txBody>
      </p:sp>
      <p:sp>
        <p:nvSpPr>
          <p:cNvPr id="1427" name="Shape 1427"/>
          <p:cNvSpPr/>
          <p:nvPr/>
        </p:nvSpPr>
        <p:spPr>
          <a:xfrm>
            <a:off x="451761" y="1981200"/>
            <a:ext cx="2388023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u="sng"/>
            </a:lvl1pPr>
          </a:lstStyle>
          <a:p>
            <a:pPr/>
            <a:r>
              <a:t>Variational</a:t>
            </a:r>
          </a:p>
        </p:txBody>
      </p:sp>
      <p:pic>
        <p:nvPicPr>
          <p:cNvPr id="1428" name="droppedImage.pdf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143000" y="4889500"/>
            <a:ext cx="723900" cy="4699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429" name="droppedImage.pdf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4191000" y="4838700"/>
            <a:ext cx="914400" cy="571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430" name="droppedImage.pdf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9245600" y="4838700"/>
            <a:ext cx="1168400" cy="571500"/>
          </a:xfrm>
          <a:prstGeom prst="rect">
            <a:avLst/>
          </a:prstGeom>
          <a:ln w="12700">
            <a:miter lim="400000"/>
          </a:ln>
        </p:spPr>
      </p:pic>
      <p:sp>
        <p:nvSpPr>
          <p:cNvPr id="1431" name="Shape 1431"/>
          <p:cNvSpPr/>
          <p:nvPr/>
        </p:nvSpPr>
        <p:spPr>
          <a:xfrm>
            <a:off x="566073" y="6210300"/>
            <a:ext cx="1687675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u="sng"/>
            </a:lvl1pPr>
          </a:lstStyle>
          <a:p>
            <a:pPr/>
            <a:r>
              <a:t>Implicit</a:t>
            </a:r>
          </a:p>
        </p:txBody>
      </p:sp>
      <p:sp>
        <p:nvSpPr>
          <p:cNvPr id="1432" name="Shape 1432"/>
          <p:cNvSpPr/>
          <p:nvPr/>
        </p:nvSpPr>
        <p:spPr>
          <a:xfrm>
            <a:off x="229722" y="6851650"/>
            <a:ext cx="2565401" cy="1346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step size</a:t>
            </a:r>
          </a:p>
          <a:p>
            <a:pPr/>
            <a:r>
              <a:t>dependent</a:t>
            </a:r>
          </a:p>
        </p:txBody>
      </p:sp>
      <p:sp>
        <p:nvSpPr>
          <p:cNvPr id="1433" name="Shape 1433"/>
          <p:cNvSpPr/>
          <p:nvPr/>
        </p:nvSpPr>
        <p:spPr>
          <a:xfrm>
            <a:off x="228600" y="2654300"/>
            <a:ext cx="2844800" cy="1346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step size</a:t>
            </a:r>
          </a:p>
          <a:p>
            <a:pPr/>
            <a:r>
              <a:t>independent</a:t>
            </a:r>
          </a:p>
        </p:txBody>
      </p:sp>
      <p:sp>
        <p:nvSpPr>
          <p:cNvPr id="1434" name="Shape 1434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mph" nodeType="clickEffect" presetID="9" grpId="1" fill="hold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 fill="hold"/>
                                        <p:tgtEl>
                                          <p:spTgt spid="142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0"/>
                                      </p:to>
                                    </p:set>
                                    <p:animEffect filter="image" prLst="opacity: 0.30; ">
                                      <p:cBhvr>
                                        <p:cTn id="7" dur="indefinite" fill="hold"/>
                                        <p:tgtEl>
                                          <p:spTgt spid="1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mph" nodeType="withEffect" presetID="9" grpId="2" fill="hold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indefinite" fill="hold"/>
                                        <p:tgtEl>
                                          <p:spTgt spid="142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0"/>
                                      </p:to>
                                    </p:set>
                                    <p:animEffect filter="image" prLst="opacity: 0.30; ">
                                      <p:cBhvr>
                                        <p:cTn id="11" dur="indefinite" fill="hold"/>
                                        <p:tgtEl>
                                          <p:spTgt spid="1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path" nodeType="afterEffect" presetSubtype="0" presetID="-1" grpId="3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0.195312 0.000000" origin="layout" pathEditMode="relative">
                                      <p:cBhvr>
                                        <p:cTn id="14" dur="1000" fill="hold"/>
                                        <p:tgtEl>
                                          <p:spTgt spid="14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Class="path" nodeType="withEffect" presetSubtype="0" presetID="-1" grpId="4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0.195312 0.000000" origin="layout" pathEditMode="relative">
                                      <p:cBhvr>
                                        <p:cTn id="17" dur="1000" fill="hold"/>
                                        <p:tgtEl>
                                          <p:spTgt spid="14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path" nodeType="withEffect" presetSubtype="0" presetID="-1" grpId="5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-0.203125 0.000000" origin="layout" pathEditMode="relative">
                                      <p:cBhvr>
                                        <p:cTn id="20" dur="500" fill="hold"/>
                                        <p:tgtEl>
                                          <p:spTgt spid="14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path" nodeType="withEffect" presetSubtype="0" presetID="-1" grpId="6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-0.203125 0.000000" origin="layout" pathEditMode="relative">
                                      <p:cBhvr>
                                        <p:cTn id="23" dur="500" fill="hold"/>
                                        <p:tgtEl>
                                          <p:spTgt spid="14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424" grpId="1"/>
      <p:bldP build="whole" bldLvl="1" animBg="1" rev="0" advAuto="0" spid="1425" grpId="2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6" name="droppedImage.pdf"/>
          <p:cNvPicPr>
            <a:picLocks noChangeAspect="1"/>
          </p:cNvPicPr>
          <p:nvPr/>
        </p:nvPicPr>
        <p:blipFill>
          <a:blip r:embed="rId2">
            <a:alphaModFix amt="50000"/>
            <a:extLst/>
          </a:blip>
          <a:stretch>
            <a:fillRect/>
          </a:stretch>
        </p:blipFill>
        <p:spPr>
          <a:xfrm>
            <a:off x="2616200" y="3594100"/>
            <a:ext cx="4826000" cy="482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437" name="droppedImage.pdf"/>
          <p:cNvPicPr>
            <a:picLocks noChangeAspect="1"/>
          </p:cNvPicPr>
          <p:nvPr/>
        </p:nvPicPr>
        <p:blipFill>
          <a:blip r:embed="rId3">
            <a:alphaModFix amt="50000"/>
            <a:extLst/>
          </a:blip>
          <a:stretch>
            <a:fillRect/>
          </a:stretch>
        </p:blipFill>
        <p:spPr>
          <a:xfrm>
            <a:off x="2616200" y="-546100"/>
            <a:ext cx="4826000" cy="482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438" name="droppedImage.pdf"/>
          <p:cNvPicPr>
            <a:picLocks noChangeAspect="1"/>
          </p:cNvPicPr>
          <p:nvPr/>
        </p:nvPicPr>
        <p:blipFill>
          <a:blip r:embed="rId4">
            <a:alphaModFix amt="50000"/>
            <a:extLst/>
          </a:blip>
          <a:stretch>
            <a:fillRect/>
          </a:stretch>
        </p:blipFill>
        <p:spPr>
          <a:xfrm>
            <a:off x="7797800" y="3594100"/>
            <a:ext cx="4826000" cy="482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439" name="droppedImage.pdf"/>
          <p:cNvPicPr>
            <a:picLocks noChangeAspect="1"/>
          </p:cNvPicPr>
          <p:nvPr/>
        </p:nvPicPr>
        <p:blipFill>
          <a:blip r:embed="rId5">
            <a:alphaModFix amt="50000"/>
            <a:extLst/>
          </a:blip>
          <a:stretch>
            <a:fillRect/>
          </a:stretch>
        </p:blipFill>
        <p:spPr>
          <a:xfrm>
            <a:off x="7797800" y="-546100"/>
            <a:ext cx="4826000" cy="4826000"/>
          </a:xfrm>
          <a:prstGeom prst="rect">
            <a:avLst/>
          </a:prstGeom>
          <a:ln w="12700">
            <a:miter lim="400000"/>
          </a:ln>
        </p:spPr>
      </p:pic>
      <p:sp>
        <p:nvSpPr>
          <p:cNvPr id="1440" name="Shape 1440"/>
          <p:cNvSpPr/>
          <p:nvPr/>
        </p:nvSpPr>
        <p:spPr>
          <a:xfrm>
            <a:off x="3871211" y="419100"/>
            <a:ext cx="5251923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30% Damped Pendulum</a:t>
            </a:r>
          </a:p>
        </p:txBody>
      </p:sp>
      <p:sp>
        <p:nvSpPr>
          <p:cNvPr id="1441" name="Shape 1441"/>
          <p:cNvSpPr/>
          <p:nvPr/>
        </p:nvSpPr>
        <p:spPr>
          <a:xfrm>
            <a:off x="451761" y="1981200"/>
            <a:ext cx="2388023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u="sng"/>
            </a:lvl1pPr>
          </a:lstStyle>
          <a:p>
            <a:pPr/>
            <a:r>
              <a:t>Variational</a:t>
            </a:r>
          </a:p>
        </p:txBody>
      </p:sp>
      <p:pic>
        <p:nvPicPr>
          <p:cNvPr id="1442" name="droppedImage.pdf"/>
          <p:cNvPicPr>
            <a:picLocks noChangeAspect="1"/>
          </p:cNvPicPr>
          <p:nvPr/>
        </p:nvPicPr>
        <p:blipFill>
          <a:blip r:embed="rId6">
            <a:alphaModFix amt="50000"/>
            <a:extLst/>
          </a:blip>
          <a:stretch>
            <a:fillRect/>
          </a:stretch>
        </p:blipFill>
        <p:spPr>
          <a:xfrm>
            <a:off x="1143000" y="4889500"/>
            <a:ext cx="723900" cy="4699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443" name="droppedImage.pdf"/>
          <p:cNvPicPr>
            <a:picLocks noChangeAspect="1"/>
          </p:cNvPicPr>
          <p:nvPr/>
        </p:nvPicPr>
        <p:blipFill>
          <a:blip r:embed="rId7">
            <a:alphaModFix amt="50000"/>
            <a:extLst/>
          </a:blip>
          <a:stretch>
            <a:fillRect/>
          </a:stretch>
        </p:blipFill>
        <p:spPr>
          <a:xfrm>
            <a:off x="4191000" y="4838700"/>
            <a:ext cx="914400" cy="571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444" name="droppedImage.pdf"/>
          <p:cNvPicPr>
            <a:picLocks noChangeAspect="1"/>
          </p:cNvPicPr>
          <p:nvPr/>
        </p:nvPicPr>
        <p:blipFill>
          <a:blip r:embed="rId8">
            <a:alphaModFix amt="50000"/>
            <a:extLst/>
          </a:blip>
          <a:stretch>
            <a:fillRect/>
          </a:stretch>
        </p:blipFill>
        <p:spPr>
          <a:xfrm>
            <a:off x="9245600" y="4838700"/>
            <a:ext cx="1168400" cy="571500"/>
          </a:xfrm>
          <a:prstGeom prst="rect">
            <a:avLst/>
          </a:prstGeom>
          <a:ln w="12700">
            <a:miter lim="400000"/>
          </a:ln>
        </p:spPr>
      </p:pic>
      <p:sp>
        <p:nvSpPr>
          <p:cNvPr id="1445" name="Shape 1445"/>
          <p:cNvSpPr/>
          <p:nvPr/>
        </p:nvSpPr>
        <p:spPr>
          <a:xfrm>
            <a:off x="566073" y="6210300"/>
            <a:ext cx="1687675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u="sng"/>
            </a:lvl1pPr>
          </a:lstStyle>
          <a:p>
            <a:pPr/>
            <a:r>
              <a:t>Implicit</a:t>
            </a:r>
          </a:p>
        </p:txBody>
      </p:sp>
      <p:sp>
        <p:nvSpPr>
          <p:cNvPr id="1446" name="Shape 1446"/>
          <p:cNvSpPr/>
          <p:nvPr/>
        </p:nvSpPr>
        <p:spPr>
          <a:xfrm>
            <a:off x="229722" y="6851650"/>
            <a:ext cx="2565401" cy="1346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step size</a:t>
            </a:r>
          </a:p>
          <a:p>
            <a:pPr/>
            <a:r>
              <a:t>dependent</a:t>
            </a:r>
          </a:p>
        </p:txBody>
      </p:sp>
      <p:sp>
        <p:nvSpPr>
          <p:cNvPr id="1447" name="Shape 1447"/>
          <p:cNvSpPr/>
          <p:nvPr/>
        </p:nvSpPr>
        <p:spPr>
          <a:xfrm>
            <a:off x="228600" y="2654300"/>
            <a:ext cx="2844800" cy="1346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step size</a:t>
            </a:r>
          </a:p>
          <a:p>
            <a:pPr/>
            <a:r>
              <a:t>independent</a:t>
            </a:r>
          </a:p>
        </p:txBody>
      </p:sp>
      <p:sp>
        <p:nvSpPr>
          <p:cNvPr id="1448" name="Shape 1448"/>
          <p:cNvSpPr/>
          <p:nvPr/>
        </p:nvSpPr>
        <p:spPr>
          <a:xfrm>
            <a:off x="1968500" y="1136650"/>
            <a:ext cx="9067800" cy="7467600"/>
          </a:xfrm>
          <a:prstGeom prst="rect">
            <a:avLst/>
          </a:prstGeom>
          <a:solidFill>
            <a:srgbClr val="D6D6D6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5000"/>
            </a:pPr>
          </a:p>
          <a:p>
            <a:pPr>
              <a:defRPr sz="5000"/>
            </a:pPr>
          </a:p>
          <a:p>
            <a:pPr>
              <a:defRPr sz="5000"/>
            </a:pPr>
          </a:p>
          <a:p>
            <a:pPr>
              <a:defRPr sz="5000"/>
            </a:pPr>
          </a:p>
          <a:p>
            <a:pPr>
              <a:defRPr sz="5000"/>
            </a:pPr>
          </a:p>
          <a:p>
            <a:pPr>
              <a:defRPr sz="5000"/>
            </a:pPr>
          </a:p>
          <a:p>
            <a:pPr>
              <a:defRPr sz="5000"/>
            </a:pPr>
          </a:p>
          <a:p>
            <a:pPr>
              <a:defRPr sz="5000"/>
            </a:pPr>
          </a:p>
          <a:p>
            <a:pPr>
              <a:defRPr sz="5000"/>
            </a:pPr>
          </a:p>
        </p:txBody>
      </p:sp>
      <p:sp>
        <p:nvSpPr>
          <p:cNvPr id="1449" name="Shape 1449"/>
          <p:cNvSpPr/>
          <p:nvPr/>
        </p:nvSpPr>
        <p:spPr>
          <a:xfrm>
            <a:off x="2651410" y="1403350"/>
            <a:ext cx="7702055" cy="838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000"/>
            </a:lvl1pPr>
          </a:lstStyle>
          <a:p>
            <a:pPr/>
            <a:r>
              <a:t>Forced Variational Integrators</a:t>
            </a:r>
          </a:p>
        </p:txBody>
      </p:sp>
      <p:sp>
        <p:nvSpPr>
          <p:cNvPr id="1450" name="Shape 1450"/>
          <p:cNvSpPr/>
          <p:nvPr/>
        </p:nvSpPr>
        <p:spPr>
          <a:xfrm>
            <a:off x="4495800" y="3251200"/>
            <a:ext cx="4000500" cy="1397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500"/>
            </a:lvl1pPr>
          </a:lstStyle>
          <a:p>
            <a:pPr/>
            <a:r>
              <a:t>good energy behavior</a:t>
            </a:r>
          </a:p>
        </p:txBody>
      </p:sp>
      <p:sp>
        <p:nvSpPr>
          <p:cNvPr id="1451" name="Shape 1451"/>
          <p:cNvSpPr/>
          <p:nvPr/>
        </p:nvSpPr>
        <p:spPr>
          <a:xfrm>
            <a:off x="5080000" y="2324100"/>
            <a:ext cx="2844800" cy="749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500"/>
            </a:lvl1pPr>
          </a:lstStyle>
          <a:p>
            <a:pPr/>
            <a:r>
              <a:t>cheap</a:t>
            </a:r>
          </a:p>
        </p:txBody>
      </p:sp>
      <p:sp>
        <p:nvSpPr>
          <p:cNvPr id="1452" name="Shape 1452"/>
          <p:cNvSpPr/>
          <p:nvPr/>
        </p:nvSpPr>
        <p:spPr>
          <a:xfrm>
            <a:off x="2362200" y="4889500"/>
            <a:ext cx="8267700" cy="1397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500"/>
            </a:lvl1pPr>
          </a:lstStyle>
          <a:p>
            <a:pPr/>
            <a:r>
              <a:t>behavior independent of step size (in stable region)  </a:t>
            </a:r>
          </a:p>
        </p:txBody>
      </p:sp>
      <p:sp>
        <p:nvSpPr>
          <p:cNvPr id="1453" name="Shape 1453"/>
          <p:cNvSpPr/>
          <p:nvPr/>
        </p:nvSpPr>
        <p:spPr>
          <a:xfrm>
            <a:off x="2362200" y="6667500"/>
            <a:ext cx="8267700" cy="1397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500"/>
            </a:lvl1pPr>
          </a:lstStyle>
          <a:p>
            <a:pPr/>
            <a:r>
              <a:t>Essential for rough previews often done in Computer Graphics</a:t>
            </a:r>
          </a:p>
        </p:txBody>
      </p:sp>
      <p:sp>
        <p:nvSpPr>
          <p:cNvPr id="1454" name="Shape 1454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6" name="Shape 1456"/>
          <p:cNvSpPr/>
          <p:nvPr/>
        </p:nvSpPr>
        <p:spPr>
          <a:xfrm>
            <a:off x="2502941" y="419100"/>
            <a:ext cx="7988463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Higher Order Variational Integrators</a:t>
            </a:r>
          </a:p>
        </p:txBody>
      </p:sp>
      <p:grpSp>
        <p:nvGrpSpPr>
          <p:cNvPr id="1459" name="Group 1459"/>
          <p:cNvGrpSpPr/>
          <p:nvPr/>
        </p:nvGrpSpPr>
        <p:grpSpPr>
          <a:xfrm>
            <a:off x="4711700" y="1739900"/>
            <a:ext cx="3810000" cy="3155950"/>
            <a:chOff x="0" y="0"/>
            <a:chExt cx="3810000" cy="3155950"/>
          </a:xfrm>
        </p:grpSpPr>
        <p:pic>
          <p:nvPicPr>
            <p:cNvPr id="1457" name="droppedImage.pdf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3810000" cy="23622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458" name="Shape 1458"/>
            <p:cNvSpPr/>
            <p:nvPr/>
          </p:nvSpPr>
          <p:spPr>
            <a:xfrm>
              <a:off x="751588" y="2495550"/>
              <a:ext cx="2296369" cy="6604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3800"/>
              </a:lvl1pPr>
            </a:lstStyle>
            <a:p>
              <a:pPr/>
              <a:r>
                <a:t>rectangular</a:t>
              </a:r>
            </a:p>
          </p:txBody>
        </p:sp>
      </p:grpSp>
      <p:sp>
        <p:nvSpPr>
          <p:cNvPr id="1460" name="Shape 1460"/>
          <p:cNvSpPr/>
          <p:nvPr/>
        </p:nvSpPr>
        <p:spPr>
          <a:xfrm>
            <a:off x="9216045" y="2368550"/>
            <a:ext cx="3175001" cy="1346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zeroth order quadrature</a:t>
            </a:r>
          </a:p>
        </p:txBody>
      </p:sp>
      <p:sp>
        <p:nvSpPr>
          <p:cNvPr id="1461" name="Shape 1461"/>
          <p:cNvSpPr/>
          <p:nvPr/>
        </p:nvSpPr>
        <p:spPr>
          <a:xfrm>
            <a:off x="2515951" y="5092700"/>
            <a:ext cx="7970752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yields first order integration scheme</a:t>
            </a:r>
          </a:p>
        </p:txBody>
      </p:sp>
      <p:sp>
        <p:nvSpPr>
          <p:cNvPr id="1462" name="Shape 1462"/>
          <p:cNvSpPr/>
          <p:nvPr/>
        </p:nvSpPr>
        <p:spPr>
          <a:xfrm>
            <a:off x="360343" y="1295400"/>
            <a:ext cx="1504058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Recall:</a:t>
            </a:r>
          </a:p>
        </p:txBody>
      </p:sp>
      <p:grpSp>
        <p:nvGrpSpPr>
          <p:cNvPr id="1465" name="Group 1465"/>
          <p:cNvGrpSpPr/>
          <p:nvPr/>
        </p:nvGrpSpPr>
        <p:grpSpPr>
          <a:xfrm>
            <a:off x="838200" y="2057400"/>
            <a:ext cx="3175000" cy="1964532"/>
            <a:chOff x="0" y="0"/>
            <a:chExt cx="3175000" cy="1964531"/>
          </a:xfrm>
        </p:grpSpPr>
        <p:pic>
          <p:nvPicPr>
            <p:cNvPr id="1463" name="droppedImage.pdf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3175000" cy="196453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464" name="Shape 1464"/>
            <p:cNvSpPr/>
            <p:nvPr/>
          </p:nvSpPr>
          <p:spPr>
            <a:xfrm>
              <a:off x="1062235" y="1193800"/>
              <a:ext cx="1670498" cy="6604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3800"/>
              </a:lvl1pPr>
            </a:lstStyle>
            <a:p>
              <a:pPr/>
              <a:r>
                <a:t>forward</a:t>
              </a:r>
            </a:p>
          </p:txBody>
        </p:sp>
      </p:grpSp>
      <p:grpSp>
        <p:nvGrpSpPr>
          <p:cNvPr id="1471" name="Group 1471"/>
          <p:cNvGrpSpPr/>
          <p:nvPr/>
        </p:nvGrpSpPr>
        <p:grpSpPr>
          <a:xfrm>
            <a:off x="3352800" y="6223000"/>
            <a:ext cx="7787655" cy="2787650"/>
            <a:chOff x="0" y="0"/>
            <a:chExt cx="7787654" cy="2787650"/>
          </a:xfrm>
        </p:grpSpPr>
        <p:sp>
          <p:nvSpPr>
            <p:cNvPr id="1466" name="Shape 1466"/>
            <p:cNvSpPr/>
            <p:nvPr/>
          </p:nvSpPr>
          <p:spPr>
            <a:xfrm>
              <a:off x="2568550" y="990599"/>
              <a:ext cx="5219105" cy="7239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order quadrature yields</a:t>
              </a:r>
            </a:p>
          </p:txBody>
        </p:sp>
        <p:pic>
          <p:nvPicPr>
            <p:cNvPr id="1467" name="droppedImage.pdf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723900" y="1066800"/>
              <a:ext cx="762000" cy="5842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468" name="Shape 1468"/>
            <p:cNvSpPr/>
            <p:nvPr/>
          </p:nvSpPr>
          <p:spPr>
            <a:xfrm>
              <a:off x="1815200" y="0"/>
              <a:ext cx="2655504" cy="7239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Generically:</a:t>
              </a:r>
            </a:p>
          </p:txBody>
        </p:sp>
        <p:pic>
          <p:nvPicPr>
            <p:cNvPr id="1469" name="droppedImage.pdf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2082800"/>
              <a:ext cx="2209800" cy="6985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470" name="Shape 1470"/>
            <p:cNvSpPr/>
            <p:nvPr/>
          </p:nvSpPr>
          <p:spPr>
            <a:xfrm>
              <a:off x="3349097" y="2063750"/>
              <a:ext cx="3665006" cy="7239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order integrator</a:t>
              </a:r>
            </a:p>
          </p:txBody>
        </p:sp>
      </p:grpSp>
      <p:sp>
        <p:nvSpPr>
          <p:cNvPr id="1472" name="Shape 1472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471" grpId="1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" name="Shape 1474"/>
          <p:cNvSpPr/>
          <p:nvPr/>
        </p:nvSpPr>
        <p:spPr>
          <a:xfrm>
            <a:off x="2502941" y="419100"/>
            <a:ext cx="7988463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Higher Order Variational Integrators</a:t>
            </a:r>
          </a:p>
        </p:txBody>
      </p:sp>
      <p:grpSp>
        <p:nvGrpSpPr>
          <p:cNvPr id="1477" name="Group 1477"/>
          <p:cNvGrpSpPr/>
          <p:nvPr/>
        </p:nvGrpSpPr>
        <p:grpSpPr>
          <a:xfrm>
            <a:off x="4711700" y="1739900"/>
            <a:ext cx="3810000" cy="3155950"/>
            <a:chOff x="0" y="0"/>
            <a:chExt cx="3810000" cy="3155950"/>
          </a:xfrm>
        </p:grpSpPr>
        <p:pic>
          <p:nvPicPr>
            <p:cNvPr id="1475" name="droppedImage.pdf"/>
            <p:cNvPicPr>
              <a:picLocks noChangeAspect="1"/>
            </p:cNvPicPr>
            <p:nvPr/>
          </p:nvPicPr>
          <p:blipFill>
            <a:blip r:embed="rId2">
              <a:alphaModFix amt="50000"/>
              <a:extLst/>
            </a:blip>
            <a:stretch>
              <a:fillRect/>
            </a:stretch>
          </p:blipFill>
          <p:spPr>
            <a:xfrm>
              <a:off x="0" y="0"/>
              <a:ext cx="3810000" cy="23622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476" name="Shape 1476"/>
            <p:cNvSpPr/>
            <p:nvPr/>
          </p:nvSpPr>
          <p:spPr>
            <a:xfrm>
              <a:off x="751588" y="2495550"/>
              <a:ext cx="2296369" cy="6604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3800"/>
              </a:lvl1pPr>
            </a:lstStyle>
            <a:p>
              <a:pPr/>
              <a:r>
                <a:t>rectangular</a:t>
              </a:r>
            </a:p>
          </p:txBody>
        </p:sp>
      </p:grpSp>
      <p:sp>
        <p:nvSpPr>
          <p:cNvPr id="1478" name="Shape 1478"/>
          <p:cNvSpPr/>
          <p:nvPr/>
        </p:nvSpPr>
        <p:spPr>
          <a:xfrm>
            <a:off x="9216045" y="2368550"/>
            <a:ext cx="3175001" cy="1346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zeroth order quadrature</a:t>
            </a:r>
          </a:p>
        </p:txBody>
      </p:sp>
      <p:sp>
        <p:nvSpPr>
          <p:cNvPr id="1479" name="Shape 1479"/>
          <p:cNvSpPr/>
          <p:nvPr/>
        </p:nvSpPr>
        <p:spPr>
          <a:xfrm>
            <a:off x="2515951" y="5092700"/>
            <a:ext cx="7970752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yields first order integration scheme</a:t>
            </a:r>
          </a:p>
        </p:txBody>
      </p:sp>
      <p:sp>
        <p:nvSpPr>
          <p:cNvPr id="1480" name="Shape 1480"/>
          <p:cNvSpPr/>
          <p:nvPr/>
        </p:nvSpPr>
        <p:spPr>
          <a:xfrm>
            <a:off x="360343" y="1295400"/>
            <a:ext cx="1504058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Recall:</a:t>
            </a:r>
          </a:p>
        </p:txBody>
      </p:sp>
      <p:grpSp>
        <p:nvGrpSpPr>
          <p:cNvPr id="1483" name="Group 1483"/>
          <p:cNvGrpSpPr/>
          <p:nvPr/>
        </p:nvGrpSpPr>
        <p:grpSpPr>
          <a:xfrm>
            <a:off x="838200" y="2057400"/>
            <a:ext cx="3175000" cy="1964532"/>
            <a:chOff x="0" y="0"/>
            <a:chExt cx="3175000" cy="1964531"/>
          </a:xfrm>
        </p:grpSpPr>
        <p:pic>
          <p:nvPicPr>
            <p:cNvPr id="1481" name="droppedImage.pdf"/>
            <p:cNvPicPr>
              <a:picLocks noChangeAspect="1"/>
            </p:cNvPicPr>
            <p:nvPr/>
          </p:nvPicPr>
          <p:blipFill>
            <a:blip r:embed="rId3">
              <a:alphaModFix amt="50000"/>
              <a:extLst/>
            </a:blip>
            <a:stretch>
              <a:fillRect/>
            </a:stretch>
          </p:blipFill>
          <p:spPr>
            <a:xfrm>
              <a:off x="0" y="0"/>
              <a:ext cx="3175000" cy="196453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482" name="Shape 1482"/>
            <p:cNvSpPr/>
            <p:nvPr/>
          </p:nvSpPr>
          <p:spPr>
            <a:xfrm>
              <a:off x="1062235" y="1193800"/>
              <a:ext cx="1670498" cy="6604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3800"/>
              </a:lvl1pPr>
            </a:lstStyle>
            <a:p>
              <a:pPr/>
              <a:r>
                <a:t>forward</a:t>
              </a:r>
            </a:p>
          </p:txBody>
        </p:sp>
      </p:grpSp>
      <p:sp>
        <p:nvSpPr>
          <p:cNvPr id="1484" name="Shape 1484"/>
          <p:cNvSpPr/>
          <p:nvPr/>
        </p:nvSpPr>
        <p:spPr>
          <a:xfrm>
            <a:off x="5921350" y="7213599"/>
            <a:ext cx="5219105" cy="723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order quadrature yields</a:t>
            </a:r>
          </a:p>
        </p:txBody>
      </p:sp>
      <p:pic>
        <p:nvPicPr>
          <p:cNvPr id="1485" name="droppedImage.pdf"/>
          <p:cNvPicPr>
            <a:picLocks noChangeAspect="1"/>
          </p:cNvPicPr>
          <p:nvPr/>
        </p:nvPicPr>
        <p:blipFill>
          <a:blip r:embed="rId4">
            <a:alphaModFix amt="50000"/>
            <a:extLst/>
          </a:blip>
          <a:stretch>
            <a:fillRect/>
          </a:stretch>
        </p:blipFill>
        <p:spPr>
          <a:xfrm>
            <a:off x="4076700" y="7289800"/>
            <a:ext cx="762000" cy="584200"/>
          </a:xfrm>
          <a:prstGeom prst="rect">
            <a:avLst/>
          </a:prstGeom>
          <a:ln w="12700">
            <a:miter lim="400000"/>
          </a:ln>
        </p:spPr>
      </p:pic>
      <p:sp>
        <p:nvSpPr>
          <p:cNvPr id="1486" name="Shape 1486"/>
          <p:cNvSpPr/>
          <p:nvPr/>
        </p:nvSpPr>
        <p:spPr>
          <a:xfrm>
            <a:off x="5168000" y="6223000"/>
            <a:ext cx="2655504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Generically:</a:t>
            </a:r>
          </a:p>
        </p:txBody>
      </p:sp>
      <p:pic>
        <p:nvPicPr>
          <p:cNvPr id="1487" name="droppedImage.pdf"/>
          <p:cNvPicPr>
            <a:picLocks noChangeAspect="1"/>
          </p:cNvPicPr>
          <p:nvPr/>
        </p:nvPicPr>
        <p:blipFill>
          <a:blip r:embed="rId5">
            <a:alphaModFix amt="50000"/>
            <a:extLst/>
          </a:blip>
          <a:stretch>
            <a:fillRect/>
          </a:stretch>
        </p:blipFill>
        <p:spPr>
          <a:xfrm>
            <a:off x="3352800" y="8305800"/>
            <a:ext cx="2209800" cy="698500"/>
          </a:xfrm>
          <a:prstGeom prst="rect">
            <a:avLst/>
          </a:prstGeom>
          <a:ln w="12700">
            <a:miter lim="400000"/>
          </a:ln>
        </p:spPr>
      </p:pic>
      <p:sp>
        <p:nvSpPr>
          <p:cNvPr id="1488" name="Shape 1488"/>
          <p:cNvSpPr/>
          <p:nvPr/>
        </p:nvSpPr>
        <p:spPr>
          <a:xfrm>
            <a:off x="6701897" y="8286750"/>
            <a:ext cx="3665006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order integrator</a:t>
            </a:r>
          </a:p>
        </p:txBody>
      </p:sp>
      <p:sp>
        <p:nvSpPr>
          <p:cNvPr id="1489" name="Shape 1489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490" name="Shape 1490"/>
          <p:cNvSpPr/>
          <p:nvPr/>
        </p:nvSpPr>
        <p:spPr>
          <a:xfrm>
            <a:off x="1968500" y="2609850"/>
            <a:ext cx="9067800" cy="4521200"/>
          </a:xfrm>
          <a:prstGeom prst="rect">
            <a:avLst/>
          </a:prstGeom>
          <a:solidFill>
            <a:srgbClr val="D6D6D6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5000"/>
            </a:pPr>
          </a:p>
          <a:p>
            <a:pPr>
              <a:defRPr sz="5000"/>
            </a:pPr>
          </a:p>
          <a:p>
            <a:pPr>
              <a:defRPr sz="5000"/>
            </a:pPr>
          </a:p>
          <a:p>
            <a:pPr>
              <a:defRPr sz="5000"/>
            </a:pPr>
          </a:p>
          <a:p>
            <a:pPr>
              <a:defRPr sz="5000"/>
            </a:pPr>
          </a:p>
        </p:txBody>
      </p:sp>
      <p:sp>
        <p:nvSpPr>
          <p:cNvPr id="1491" name="Shape 1491"/>
          <p:cNvSpPr/>
          <p:nvPr/>
        </p:nvSpPr>
        <p:spPr>
          <a:xfrm>
            <a:off x="5286350" y="4711699"/>
            <a:ext cx="5219105" cy="723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order quadrature yields</a:t>
            </a:r>
          </a:p>
        </p:txBody>
      </p:sp>
      <p:pic>
        <p:nvPicPr>
          <p:cNvPr id="1492" name="droppedImag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441700" y="4787900"/>
            <a:ext cx="762000" cy="584200"/>
          </a:xfrm>
          <a:prstGeom prst="rect">
            <a:avLst/>
          </a:prstGeom>
          <a:ln w="12700">
            <a:miter lim="400000"/>
          </a:ln>
        </p:spPr>
      </p:pic>
      <p:sp>
        <p:nvSpPr>
          <p:cNvPr id="1493" name="Shape 1493"/>
          <p:cNvSpPr/>
          <p:nvPr/>
        </p:nvSpPr>
        <p:spPr>
          <a:xfrm>
            <a:off x="4124616" y="2813050"/>
            <a:ext cx="5072473" cy="1346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Variational Integrators</a:t>
            </a:r>
          </a:p>
          <a:p>
            <a:pPr/>
            <a:r>
              <a:t>exist of all orders</a:t>
            </a:r>
          </a:p>
        </p:txBody>
      </p:sp>
      <p:pic>
        <p:nvPicPr>
          <p:cNvPr id="1494" name="droppedImage.pd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717800" y="5803900"/>
            <a:ext cx="2209800" cy="698500"/>
          </a:xfrm>
          <a:prstGeom prst="rect">
            <a:avLst/>
          </a:prstGeom>
          <a:ln w="12700">
            <a:miter lim="400000"/>
          </a:ln>
        </p:spPr>
      </p:pic>
      <p:sp>
        <p:nvSpPr>
          <p:cNvPr id="1495" name="Shape 1495"/>
          <p:cNvSpPr/>
          <p:nvPr/>
        </p:nvSpPr>
        <p:spPr>
          <a:xfrm>
            <a:off x="6066897" y="5784850"/>
            <a:ext cx="3665006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order integrator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7" name="Shape 1497"/>
          <p:cNvSpPr/>
          <p:nvPr/>
        </p:nvSpPr>
        <p:spPr>
          <a:xfrm>
            <a:off x="2006786" y="419100"/>
            <a:ext cx="8980773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Some Well Known Variational Integrators</a:t>
            </a:r>
          </a:p>
        </p:txBody>
      </p:sp>
      <p:sp>
        <p:nvSpPr>
          <p:cNvPr id="1498" name="Shape 1498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499" name="Shape 1499"/>
          <p:cNvSpPr/>
          <p:nvPr/>
        </p:nvSpPr>
        <p:spPr>
          <a:xfrm>
            <a:off x="4523897" y="1422400"/>
            <a:ext cx="3946551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(of second order)</a:t>
            </a:r>
          </a:p>
        </p:txBody>
      </p:sp>
      <p:grpSp>
        <p:nvGrpSpPr>
          <p:cNvPr id="1502" name="Group 1502"/>
          <p:cNvGrpSpPr/>
          <p:nvPr/>
        </p:nvGrpSpPr>
        <p:grpSpPr>
          <a:xfrm>
            <a:off x="7772400" y="2425700"/>
            <a:ext cx="3810000" cy="3155950"/>
            <a:chOff x="0" y="0"/>
            <a:chExt cx="3810000" cy="3155950"/>
          </a:xfrm>
        </p:grpSpPr>
        <p:pic>
          <p:nvPicPr>
            <p:cNvPr id="1500" name="droppedImage.pdf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3810000" cy="23622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501" name="Shape 1501"/>
            <p:cNvSpPr/>
            <p:nvPr/>
          </p:nvSpPr>
          <p:spPr>
            <a:xfrm>
              <a:off x="918449" y="2495550"/>
              <a:ext cx="1959162" cy="6604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3800"/>
              </a:lvl1pPr>
            </a:lstStyle>
            <a:p>
              <a:pPr/>
              <a:r>
                <a:t>trapezoid</a:t>
              </a:r>
            </a:p>
          </p:txBody>
        </p:sp>
      </p:grpSp>
      <p:grpSp>
        <p:nvGrpSpPr>
          <p:cNvPr id="1505" name="Group 1505"/>
          <p:cNvGrpSpPr/>
          <p:nvPr/>
        </p:nvGrpSpPr>
        <p:grpSpPr>
          <a:xfrm>
            <a:off x="1752600" y="2667000"/>
            <a:ext cx="3175000" cy="1964532"/>
            <a:chOff x="0" y="0"/>
            <a:chExt cx="3175000" cy="1964531"/>
          </a:xfrm>
        </p:grpSpPr>
        <p:pic>
          <p:nvPicPr>
            <p:cNvPr id="1503" name="droppedImage.pdf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3175000" cy="196453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504" name="Shape 1504"/>
            <p:cNvSpPr/>
            <p:nvPr/>
          </p:nvSpPr>
          <p:spPr>
            <a:xfrm>
              <a:off x="1062235" y="1193800"/>
              <a:ext cx="1670498" cy="6604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3800"/>
              </a:lvl1pPr>
            </a:lstStyle>
            <a:p>
              <a:pPr/>
              <a:r>
                <a:t>forward</a:t>
              </a:r>
            </a:p>
          </p:txBody>
        </p:sp>
      </p:grpSp>
      <p:sp>
        <p:nvSpPr>
          <p:cNvPr id="1506" name="Shape 1506"/>
          <p:cNvSpPr/>
          <p:nvPr/>
        </p:nvSpPr>
        <p:spPr>
          <a:xfrm>
            <a:off x="234658" y="2273300"/>
            <a:ext cx="1069629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Use:</a:t>
            </a:r>
          </a:p>
        </p:txBody>
      </p:sp>
      <p:sp>
        <p:nvSpPr>
          <p:cNvPr id="1507" name="Shape 1507"/>
          <p:cNvSpPr/>
          <p:nvPr/>
        </p:nvSpPr>
        <p:spPr>
          <a:xfrm>
            <a:off x="183412" y="6553200"/>
            <a:ext cx="1693404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Derive:</a:t>
            </a:r>
          </a:p>
        </p:txBody>
      </p:sp>
      <p:sp>
        <p:nvSpPr>
          <p:cNvPr id="1508" name="Shape 1508"/>
          <p:cNvSpPr/>
          <p:nvPr/>
        </p:nvSpPr>
        <p:spPr>
          <a:xfrm>
            <a:off x="3077145" y="6578600"/>
            <a:ext cx="5165714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Störmer-Verlet Method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0" name="Shape 1510"/>
          <p:cNvSpPr/>
          <p:nvPr/>
        </p:nvSpPr>
        <p:spPr>
          <a:xfrm>
            <a:off x="2006786" y="419100"/>
            <a:ext cx="8980773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Some Well Known Variational Integrators</a:t>
            </a:r>
          </a:p>
        </p:txBody>
      </p:sp>
      <p:sp>
        <p:nvSpPr>
          <p:cNvPr id="1511" name="Shape 1511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512" name="Shape 1512"/>
          <p:cNvSpPr/>
          <p:nvPr/>
        </p:nvSpPr>
        <p:spPr>
          <a:xfrm>
            <a:off x="4523897" y="1422400"/>
            <a:ext cx="3946551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(of second order)</a:t>
            </a:r>
          </a:p>
        </p:txBody>
      </p:sp>
      <p:grpSp>
        <p:nvGrpSpPr>
          <p:cNvPr id="1515" name="Group 1515"/>
          <p:cNvGrpSpPr/>
          <p:nvPr/>
        </p:nvGrpSpPr>
        <p:grpSpPr>
          <a:xfrm>
            <a:off x="1752600" y="2667000"/>
            <a:ext cx="3175000" cy="1964532"/>
            <a:chOff x="0" y="0"/>
            <a:chExt cx="3175000" cy="1964531"/>
          </a:xfrm>
        </p:grpSpPr>
        <p:pic>
          <p:nvPicPr>
            <p:cNvPr id="1513" name="droppedImage.pdf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3175000" cy="196453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514" name="Shape 1514"/>
            <p:cNvSpPr/>
            <p:nvPr/>
          </p:nvSpPr>
          <p:spPr>
            <a:xfrm>
              <a:off x="1062235" y="1193800"/>
              <a:ext cx="1670498" cy="6604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3800"/>
              </a:lvl1pPr>
            </a:lstStyle>
            <a:p>
              <a:pPr/>
              <a:r>
                <a:t>forward</a:t>
              </a:r>
            </a:p>
          </p:txBody>
        </p:sp>
      </p:grpSp>
      <p:sp>
        <p:nvSpPr>
          <p:cNvPr id="1516" name="Shape 1516"/>
          <p:cNvSpPr/>
          <p:nvPr/>
        </p:nvSpPr>
        <p:spPr>
          <a:xfrm>
            <a:off x="234658" y="2273300"/>
            <a:ext cx="1069629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Use:</a:t>
            </a:r>
          </a:p>
        </p:txBody>
      </p:sp>
      <p:grpSp>
        <p:nvGrpSpPr>
          <p:cNvPr id="1519" name="Group 1519"/>
          <p:cNvGrpSpPr/>
          <p:nvPr/>
        </p:nvGrpSpPr>
        <p:grpSpPr>
          <a:xfrm>
            <a:off x="7772400" y="2425700"/>
            <a:ext cx="3810000" cy="3155950"/>
            <a:chOff x="0" y="0"/>
            <a:chExt cx="3810000" cy="3155950"/>
          </a:xfrm>
        </p:grpSpPr>
        <p:pic>
          <p:nvPicPr>
            <p:cNvPr id="1517" name="droppedImage.pdf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3810000" cy="23622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518" name="Shape 1518"/>
            <p:cNvSpPr/>
            <p:nvPr/>
          </p:nvSpPr>
          <p:spPr>
            <a:xfrm>
              <a:off x="971233" y="2495550"/>
              <a:ext cx="1853594" cy="6604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3800"/>
              </a:lvl1pPr>
            </a:lstStyle>
            <a:p>
              <a:pPr/>
              <a:r>
                <a:t>midpoint</a:t>
              </a:r>
            </a:p>
          </p:txBody>
        </p:sp>
      </p:grpSp>
      <p:sp>
        <p:nvSpPr>
          <p:cNvPr id="1520" name="Shape 1520"/>
          <p:cNvSpPr/>
          <p:nvPr/>
        </p:nvSpPr>
        <p:spPr>
          <a:xfrm>
            <a:off x="183412" y="6553200"/>
            <a:ext cx="1693404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Derive:</a:t>
            </a:r>
          </a:p>
        </p:txBody>
      </p:sp>
      <p:sp>
        <p:nvSpPr>
          <p:cNvPr id="1521" name="Shape 1521"/>
          <p:cNvSpPr/>
          <p:nvPr/>
        </p:nvSpPr>
        <p:spPr>
          <a:xfrm>
            <a:off x="2862926" y="6553200"/>
            <a:ext cx="5594152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Implicit Midpoint Method</a:t>
            </a:r>
          </a:p>
        </p:txBody>
      </p:sp>
      <p:sp>
        <p:nvSpPr>
          <p:cNvPr id="1522" name="Shape 1522"/>
          <p:cNvSpPr/>
          <p:nvPr/>
        </p:nvSpPr>
        <p:spPr>
          <a:xfrm>
            <a:off x="1442522" y="7899400"/>
            <a:ext cx="10109301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(algebraic miracle, zeroth yields second order)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4" name="Shape 1524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1525" name="week2.pdf.pdf"/>
          <p:cNvPicPr>
            <a:picLocks noChangeAspect="1"/>
          </p:cNvPicPr>
          <p:nvPr/>
        </p:nvPicPr>
        <p:blipFill>
          <a:blip r:embed="rId2">
            <a:extLst/>
          </a:blip>
          <a:srcRect l="25490" t="15025" r="23529" b="54166"/>
          <a:stretch>
            <a:fillRect/>
          </a:stretch>
        </p:blipFill>
        <p:spPr>
          <a:xfrm>
            <a:off x="1460500" y="939799"/>
            <a:ext cx="10068394" cy="7874001"/>
          </a:xfrm>
          <a:prstGeom prst="rect">
            <a:avLst/>
          </a:prstGeom>
          <a:ln w="12700">
            <a:miter lim="400000"/>
          </a:ln>
        </p:spPr>
      </p:pic>
      <p:sp>
        <p:nvSpPr>
          <p:cNvPr id="1526" name="Shape 1526"/>
          <p:cNvSpPr/>
          <p:nvPr/>
        </p:nvSpPr>
        <p:spPr>
          <a:xfrm>
            <a:off x="2001973" y="8655050"/>
            <a:ext cx="8787198" cy="660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800"/>
            </a:lvl1pPr>
          </a:lstStyle>
          <a:p>
            <a:pPr/>
            <a:r>
              <a:t>Image from Hairer, Lubich, and Wanner 2006</a:t>
            </a:r>
          </a:p>
        </p:txBody>
      </p:sp>
      <p:sp>
        <p:nvSpPr>
          <p:cNvPr id="1527" name="Shape 1527"/>
          <p:cNvSpPr/>
          <p:nvPr/>
        </p:nvSpPr>
        <p:spPr>
          <a:xfrm>
            <a:off x="914201" y="419100"/>
            <a:ext cx="11165943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Comparison of First and Second Order Integrators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9" name="Shape 1529"/>
          <p:cNvSpPr/>
          <p:nvPr/>
        </p:nvSpPr>
        <p:spPr>
          <a:xfrm>
            <a:off x="2290415" y="419100"/>
            <a:ext cx="8413515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Summary:  Variational Time Integrators</a:t>
            </a:r>
          </a:p>
        </p:txBody>
      </p:sp>
      <p:sp>
        <p:nvSpPr>
          <p:cNvPr id="1530" name="Shape 1530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531" name="Shape 1531"/>
          <p:cNvSpPr/>
          <p:nvPr/>
        </p:nvSpPr>
        <p:spPr>
          <a:xfrm>
            <a:off x="0" y="3740149"/>
            <a:ext cx="12992100" cy="723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No more difficult to implement</a:t>
            </a:r>
          </a:p>
        </p:txBody>
      </p:sp>
      <p:sp>
        <p:nvSpPr>
          <p:cNvPr id="1532" name="Shape 1532"/>
          <p:cNvSpPr/>
          <p:nvPr/>
        </p:nvSpPr>
        <p:spPr>
          <a:xfrm>
            <a:off x="0" y="4965699"/>
            <a:ext cx="12992100" cy="723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... but have many advantages ...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Gill Sans"/>
        <a:ea typeface="Gill Sans"/>
        <a:cs typeface="Gill Sans"/>
      </a:majorFont>
      <a:minorFont>
        <a:latin typeface="Gill Sans"/>
        <a:ea typeface="Gill Sans"/>
        <a:cs typeface="Gill Sans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0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38100" dist="12700" dir="5400000">
                <a:srgbClr val="000000">
                  <a:alpha val="50000"/>
                </a:srgbClr>
              </a:outerShdw>
            </a:effectLst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2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Gill Sans"/>
        <a:ea typeface="Gill Sans"/>
        <a:cs typeface="Gill Sans"/>
      </a:majorFont>
      <a:minorFont>
        <a:latin typeface="Gill Sans"/>
        <a:ea typeface="Gill Sans"/>
        <a:cs typeface="Gill Sans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0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38100" dist="12700" dir="5400000">
                <a:srgbClr val="000000">
                  <a:alpha val="50000"/>
                </a:srgbClr>
              </a:outerShdw>
            </a:effectLst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2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